
<file path=[Content_Types].xml><?xml version="1.0" encoding="utf-8"?>
<Types xmlns="http://schemas.openxmlformats.org/package/2006/content-types">
  <Default Extension="image"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Lst>
  <p:notesMasterIdLst>
    <p:notesMasterId r:id="rId27"/>
  </p:notesMasterIdLst>
  <p:sldIdLst>
    <p:sldId id="274" r:id="rId3"/>
    <p:sldId id="256" r:id="rId4"/>
    <p:sldId id="257" r:id="rId5"/>
    <p:sldId id="275" r:id="rId6"/>
    <p:sldId id="258" r:id="rId7"/>
    <p:sldId id="277" r:id="rId8"/>
    <p:sldId id="259" r:id="rId9"/>
    <p:sldId id="278" r:id="rId10"/>
    <p:sldId id="260" r:id="rId11"/>
    <p:sldId id="279" r:id="rId12"/>
    <p:sldId id="261" r:id="rId13"/>
    <p:sldId id="262" r:id="rId14"/>
    <p:sldId id="264" r:id="rId15"/>
    <p:sldId id="266" r:id="rId16"/>
    <p:sldId id="281" r:id="rId17"/>
    <p:sldId id="267" r:id="rId18"/>
    <p:sldId id="280" r:id="rId19"/>
    <p:sldId id="268" r:id="rId20"/>
    <p:sldId id="276" r:id="rId21"/>
    <p:sldId id="269" r:id="rId22"/>
    <p:sldId id="270" r:id="rId23"/>
    <p:sldId id="271" r:id="rId24"/>
    <p:sldId id="272" r:id="rId25"/>
    <p:sldId id="273" r:id="rId26"/>
  </p:sldIdLst>
  <p:sldSz cx="11430000" cy="6445250"/>
  <p:notesSz cx="8229600" cy="146304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5" d="100"/>
          <a:sy n="75" d="100"/>
        </p:scale>
        <p:origin x="1128" y="21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image>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3072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282823"/>
                </a:solidFill>
                <a:latin typeface="Tahoma"/>
                <a:cs typeface="Tahoma"/>
              </a:defRPr>
            </a:lvl1pPr>
          </a:lstStyle>
          <a:p>
            <a:endParaRPr/>
          </a:p>
        </p:txBody>
      </p:sp>
      <p:sp>
        <p:nvSpPr>
          <p:cNvPr id="3" name="Holder 3"/>
          <p:cNvSpPr>
            <a:spLocks noGrp="1"/>
          </p:cNvSpPr>
          <p:nvPr>
            <p:ph sz="half" idx="2"/>
          </p:nvPr>
        </p:nvSpPr>
        <p:spPr>
          <a:xfrm>
            <a:off x="571500" y="1482407"/>
            <a:ext cx="4972050" cy="425386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886450" y="1482407"/>
            <a:ext cx="4972050" cy="425386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282823"/>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1430000" cy="6429375"/>
          </a:xfrm>
          <a:prstGeom prst="rect">
            <a:avLst/>
          </a:prstGeom>
          <a:solidFill>
            <a:srgbClr val="ECECF3"/>
          </a:solidFill>
          <a:ln/>
        </p:spPr>
      </p:sp>
      <p:sp>
        <p:nvSpPr>
          <p:cNvPr id="3" name="Shape 1"/>
          <p:cNvSpPr/>
          <p:nvPr/>
        </p:nvSpPr>
        <p:spPr>
          <a:xfrm>
            <a:off x="0" y="0"/>
            <a:ext cx="11430000" cy="6429375"/>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0030636" y="6054328"/>
            <a:ext cx="1345785" cy="32146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1430000" cy="6429375"/>
          </a:xfrm>
          <a:prstGeom prst="rect">
            <a:avLst/>
          </a:prstGeom>
          <a:solidFill>
            <a:srgbClr val="DDD6CC"/>
          </a:solidFill>
          <a:ln/>
        </p:spPr>
      </p:sp>
      <p:sp>
        <p:nvSpPr>
          <p:cNvPr id="3" name="Shape 1"/>
          <p:cNvSpPr/>
          <p:nvPr/>
        </p:nvSpPr>
        <p:spPr>
          <a:xfrm>
            <a:off x="0" y="0"/>
            <a:ext cx="11430000" cy="6429375"/>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0030636" y="6054328"/>
            <a:ext cx="1345785" cy="321468"/>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1430000" cy="6429375"/>
          </a:xfrm>
          <a:prstGeom prst="rect">
            <a:avLst/>
          </a:prstGeom>
          <a:solidFill>
            <a:srgbClr val="DDD6CC"/>
          </a:solidFill>
          <a:ln/>
        </p:spPr>
      </p:sp>
      <p:sp>
        <p:nvSpPr>
          <p:cNvPr id="3" name="Shape 1"/>
          <p:cNvSpPr/>
          <p:nvPr/>
        </p:nvSpPr>
        <p:spPr>
          <a:xfrm>
            <a:off x="0" y="0"/>
            <a:ext cx="11430000" cy="6429375"/>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0030636" y="6054328"/>
            <a:ext cx="1345785" cy="32146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1430000" cy="6438900"/>
          </a:xfrm>
          <a:custGeom>
            <a:avLst/>
            <a:gdLst/>
            <a:ahLst/>
            <a:cxnLst/>
            <a:rect l="l" t="t" r="r" b="b"/>
            <a:pathLst>
              <a:path w="11430000" h="6438900">
                <a:moveTo>
                  <a:pt x="11430000" y="0"/>
                </a:moveTo>
                <a:lnTo>
                  <a:pt x="0" y="0"/>
                </a:lnTo>
                <a:lnTo>
                  <a:pt x="0" y="6438900"/>
                </a:lnTo>
                <a:lnTo>
                  <a:pt x="11430000" y="6438900"/>
                </a:lnTo>
                <a:lnTo>
                  <a:pt x="11430000" y="0"/>
                </a:lnTo>
                <a:close/>
              </a:path>
            </a:pathLst>
          </a:custGeom>
          <a:solidFill>
            <a:srgbClr val="EFECE6"/>
          </a:solidFill>
        </p:spPr>
        <p:txBody>
          <a:bodyPr wrap="square" lIns="0" tIns="0" rIns="0" bIns="0" rtlCol="0"/>
          <a:lstStyle/>
          <a:p>
            <a:endParaRPr/>
          </a:p>
        </p:txBody>
      </p:sp>
      <p:sp>
        <p:nvSpPr>
          <p:cNvPr id="2" name="Holder 2"/>
          <p:cNvSpPr>
            <a:spLocks noGrp="1"/>
          </p:cNvSpPr>
          <p:nvPr>
            <p:ph type="title"/>
          </p:nvPr>
        </p:nvSpPr>
        <p:spPr>
          <a:xfrm>
            <a:off x="587375" y="1997075"/>
            <a:ext cx="7898130" cy="1073150"/>
          </a:xfrm>
          <a:prstGeom prst="rect">
            <a:avLst/>
          </a:prstGeom>
        </p:spPr>
        <p:txBody>
          <a:bodyPr wrap="square" lIns="0" tIns="0" rIns="0" bIns="0">
            <a:spAutoFit/>
          </a:bodyPr>
          <a:lstStyle>
            <a:lvl1pPr>
              <a:defRPr sz="3350" b="1" i="0">
                <a:solidFill>
                  <a:srgbClr val="282823"/>
                </a:solidFill>
                <a:latin typeface="Tahoma"/>
                <a:cs typeface="Tahoma"/>
              </a:defRPr>
            </a:lvl1pPr>
          </a:lstStyle>
          <a:p>
            <a:endParaRPr/>
          </a:p>
        </p:txBody>
      </p:sp>
      <p:sp>
        <p:nvSpPr>
          <p:cNvPr id="3" name="Holder 3"/>
          <p:cNvSpPr>
            <a:spLocks noGrp="1"/>
          </p:cNvSpPr>
          <p:nvPr>
            <p:ph type="body" idx="1"/>
          </p:nvPr>
        </p:nvSpPr>
        <p:spPr>
          <a:xfrm>
            <a:off x="571500" y="1482407"/>
            <a:ext cx="10287000" cy="425386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886200" y="5994082"/>
            <a:ext cx="3657600" cy="32226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71500" y="5994082"/>
            <a:ext cx="2628900" cy="32226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6" name="Holder 6"/>
          <p:cNvSpPr>
            <a:spLocks noGrp="1"/>
          </p:cNvSpPr>
          <p:nvPr>
            <p:ph type="sldNum" sz="quarter" idx="7"/>
          </p:nvPr>
        </p:nvSpPr>
        <p:spPr>
          <a:xfrm>
            <a:off x="8229600" y="5994082"/>
            <a:ext cx="2628900" cy="32226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5" r:id="rId1"/>
    <p:sldLayoutId id="2147483657" r:id="rId2"/>
    <p:sldLayoutId id="2147483658" r:id="rId3"/>
  </p:sldLayoutIdLst>
  <p:hf sldNum="0" hdr="0" ftr="0" dt="0"/>
  <p:txStyles>
    <p:titleStyle>
      <a:lvl1pPr algn="ctr" defTabSz="914400" rtl="0" eaLnBrk="1" latinLnBrk="0" hangingPunct="1">
        <a:spcBef>
          <a:spcPct val="0"/>
        </a:spcBef>
        <a:buNone/>
        <a:defRPr sz="3437"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5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187"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75"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562" kern="1200">
          <a:solidFill>
            <a:schemeClr val="tx1"/>
          </a:solidFill>
          <a:latin typeface="+mn-lt"/>
          <a:ea typeface="+mn-ea"/>
          <a:cs typeface="+mn-cs"/>
        </a:defRPr>
      </a:lvl9pPr>
    </p:bodyStyle>
    <p:otherStyle>
      <a:defPPr>
        <a:defRPr lang="en-US"/>
      </a:defPPr>
      <a:lvl1pPr marL="0" algn="l" defTabSz="914400" rtl="0" eaLnBrk="1" latinLnBrk="0" hangingPunct="1">
        <a:defRPr sz="1406" kern="1200">
          <a:solidFill>
            <a:schemeClr val="tx1"/>
          </a:solidFill>
          <a:latin typeface="+mn-lt"/>
          <a:ea typeface="+mn-ea"/>
          <a:cs typeface="+mn-cs"/>
        </a:defRPr>
      </a:lvl1pPr>
      <a:lvl2pPr marL="457200" algn="l" defTabSz="914400" rtl="0" eaLnBrk="1" latinLnBrk="0" hangingPunct="1">
        <a:defRPr sz="1406" kern="1200">
          <a:solidFill>
            <a:schemeClr val="tx1"/>
          </a:solidFill>
          <a:latin typeface="+mn-lt"/>
          <a:ea typeface="+mn-ea"/>
          <a:cs typeface="+mn-cs"/>
        </a:defRPr>
      </a:lvl2pPr>
      <a:lvl3pPr marL="914400" algn="l" defTabSz="914400" rtl="0" eaLnBrk="1" latinLnBrk="0" hangingPunct="1">
        <a:defRPr sz="1406" kern="1200">
          <a:solidFill>
            <a:schemeClr val="tx1"/>
          </a:solidFill>
          <a:latin typeface="+mn-lt"/>
          <a:ea typeface="+mn-ea"/>
          <a:cs typeface="+mn-cs"/>
        </a:defRPr>
      </a:lvl3pPr>
      <a:lvl4pPr marL="1371600" algn="l" defTabSz="914400" rtl="0" eaLnBrk="1" latinLnBrk="0" hangingPunct="1">
        <a:defRPr sz="1406" kern="1200">
          <a:solidFill>
            <a:schemeClr val="tx1"/>
          </a:solidFill>
          <a:latin typeface="+mn-lt"/>
          <a:ea typeface="+mn-ea"/>
          <a:cs typeface="+mn-cs"/>
        </a:defRPr>
      </a:lvl4pPr>
      <a:lvl5pPr marL="1828800" algn="l" defTabSz="914400" rtl="0" eaLnBrk="1" latinLnBrk="0" hangingPunct="1">
        <a:defRPr sz="1406" kern="1200">
          <a:solidFill>
            <a:schemeClr val="tx1"/>
          </a:solidFill>
          <a:latin typeface="+mn-lt"/>
          <a:ea typeface="+mn-ea"/>
          <a:cs typeface="+mn-cs"/>
        </a:defRPr>
      </a:lvl5pPr>
      <a:lvl6pPr marL="2286000" algn="l" defTabSz="914400" rtl="0" eaLnBrk="1" latinLnBrk="0" hangingPunct="1">
        <a:defRPr sz="1406" kern="1200">
          <a:solidFill>
            <a:schemeClr val="tx1"/>
          </a:solidFill>
          <a:latin typeface="+mn-lt"/>
          <a:ea typeface="+mn-ea"/>
          <a:cs typeface="+mn-cs"/>
        </a:defRPr>
      </a:lvl6pPr>
      <a:lvl7pPr marL="2743200" algn="l" defTabSz="914400" rtl="0" eaLnBrk="1" latinLnBrk="0" hangingPunct="1">
        <a:defRPr sz="1406" kern="1200">
          <a:solidFill>
            <a:schemeClr val="tx1"/>
          </a:solidFill>
          <a:latin typeface="+mn-lt"/>
          <a:ea typeface="+mn-ea"/>
          <a:cs typeface="+mn-cs"/>
        </a:defRPr>
      </a:lvl7pPr>
      <a:lvl8pPr marL="3200400" algn="l" defTabSz="914400" rtl="0" eaLnBrk="1" latinLnBrk="0" hangingPunct="1">
        <a:defRPr sz="1406" kern="1200">
          <a:solidFill>
            <a:schemeClr val="tx1"/>
          </a:solidFill>
          <a:latin typeface="+mn-lt"/>
          <a:ea typeface="+mn-ea"/>
          <a:cs typeface="+mn-cs"/>
        </a:defRPr>
      </a:lvl8pPr>
      <a:lvl9pPr marL="3657600" algn="l" defTabSz="914400" rtl="0" eaLnBrk="1" latinLnBrk="0" hangingPunct="1">
        <a:defRPr sz="14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image"/><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8" Type="http://schemas.openxmlformats.org/officeDocument/2006/relationships/hyperlink" Target="https://arxiv.org/abs/1704.04368" TargetMode="External"/><Relationship Id="rId13" Type="http://schemas.openxmlformats.org/officeDocument/2006/relationships/hyperlink" Target="https://www.aclweb.org/anthology/W02-0607" TargetMode="External"/><Relationship Id="rId3" Type="http://schemas.openxmlformats.org/officeDocument/2006/relationships/hyperlink" Target="https://arxiv.org/abs/1810.04805" TargetMode="External"/><Relationship Id="rId7" Type="http://schemas.openxmlformats.org/officeDocument/2006/relationships/hyperlink" Target="https://arxiv.org/abs/1409.0473" TargetMode="External"/><Relationship Id="rId12" Type="http://schemas.openxmlformats.org/officeDocument/2006/relationships/hyperlink" Target="https://www.nist.gov/itl/iad/mig/text-analysis-conference-tac" TargetMode="External"/><Relationship Id="rId2" Type="http://schemas.openxmlformats.org/officeDocument/2006/relationships/notesSlide" Target="../notesSlides/notesSlide11.xml"/><Relationship Id="rId16" Type="http://schemas.openxmlformats.org/officeDocument/2006/relationships/hyperlink" Target="https://link.springer.com/chapter/10.1007/978-3-030-15229-1_10" TargetMode="External"/><Relationship Id="rId1" Type="http://schemas.openxmlformats.org/officeDocument/2006/relationships/slideLayout" Target="../slideLayouts/slideLayout4.xml"/><Relationship Id="rId6" Type="http://schemas.openxmlformats.org/officeDocument/2006/relationships/hyperlink" Target="https://arxiv.org/abs/1706.03762" TargetMode="External"/><Relationship Id="rId11" Type="http://schemas.openxmlformats.org/officeDocument/2006/relationships/hyperlink" Target="https://www.aclweb.org/anthology/W04-1013" TargetMode="External"/><Relationship Id="rId5" Type="http://schemas.openxmlformats.org/officeDocument/2006/relationships/hyperlink" Target="https://aclanthology.org/2023.emnlp-main.596.pdf" TargetMode="External"/><Relationship Id="rId15" Type="http://schemas.openxmlformats.org/officeDocument/2006/relationships/hyperlink" Target="https://www.sciencedirect.com/science/article/pii/S030645730400042X" TargetMode="External"/><Relationship Id="rId10" Type="http://schemas.openxmlformats.org/officeDocument/2006/relationships/hyperlink" Target="https://www.aclweb.org/anthology/W08-0201" TargetMode="External"/><Relationship Id="rId4" Type="http://schemas.openxmlformats.org/officeDocument/2006/relationships/hyperlink" Target="https://arxiv.org/abs/1509.00685" TargetMode="External"/><Relationship Id="rId9" Type="http://schemas.openxmlformats.org/officeDocument/2006/relationships/hyperlink" Target="https://arxiv.org/abs/1602.06023" TargetMode="External"/><Relationship Id="rId14" Type="http://schemas.openxmlformats.org/officeDocument/2006/relationships/hyperlink" Target="https://arxiv.org/abs/2007.09948"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D169D05B-B77C-14A1-FEBD-64B0568F3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27125"/>
            <a:ext cx="5082220" cy="41529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7D3563D-074D-58BD-2A7E-68BB1CB9680B}"/>
              </a:ext>
            </a:extLst>
          </p:cNvPr>
          <p:cNvSpPr txBox="1"/>
          <p:nvPr/>
        </p:nvSpPr>
        <p:spPr>
          <a:xfrm>
            <a:off x="5486400" y="555625"/>
            <a:ext cx="4800600" cy="5758692"/>
          </a:xfrm>
          <a:prstGeom prst="rect">
            <a:avLst/>
          </a:prstGeom>
          <a:noFill/>
        </p:spPr>
        <p:txBody>
          <a:bodyPr wrap="square" rtlCol="0">
            <a:spAutoFit/>
          </a:bodyPr>
          <a:lstStyle/>
          <a:p>
            <a:pPr algn="ctr">
              <a:lnSpc>
                <a:spcPct val="107000"/>
              </a:lnSpc>
              <a:spcAft>
                <a:spcPts val="800"/>
              </a:spcAft>
            </a:pPr>
            <a:r>
              <a:rPr lang="en-IN" sz="2800" b="1" u="sng" kern="100" dirty="0">
                <a:effectLst/>
                <a:latin typeface="Bodoni MT" panose="02070603080606020203" pitchFamily="18" charset="0"/>
                <a:ea typeface="Calibri" panose="020F0502020204030204" pitchFamily="34" charset="0"/>
                <a:cs typeface="Mangal" panose="02040503050203030202" pitchFamily="18" charset="0"/>
              </a:rPr>
              <a:t>Text Extractive Summarization using BERT</a:t>
            </a:r>
          </a:p>
          <a:p>
            <a:pPr algn="ctr">
              <a:lnSpc>
                <a:spcPct val="107000"/>
              </a:lnSpc>
              <a:spcAft>
                <a:spcPts val="800"/>
              </a:spcAft>
            </a:pPr>
            <a:endParaRPr lang="en-IN" sz="2800" b="1" u="sng" kern="100" dirty="0">
              <a:latin typeface="Calibri" panose="020F0502020204030204" pitchFamily="34" charset="0"/>
              <a:ea typeface="Calibri" panose="020F0502020204030204" pitchFamily="34" charset="0"/>
              <a:cs typeface="Mangal" panose="02040503050203030202" pitchFamily="18" charset="0"/>
            </a:endParaRPr>
          </a:p>
          <a:p>
            <a:pPr algn="ctr">
              <a:lnSpc>
                <a:spcPct val="107000"/>
              </a:lnSpc>
              <a:spcAft>
                <a:spcPts val="800"/>
              </a:spcAft>
            </a:pPr>
            <a:r>
              <a:rPr lang="en-IN" sz="2800" kern="100" dirty="0">
                <a:effectLst/>
                <a:latin typeface="Bodoni MT" panose="02070603080606020203" pitchFamily="18" charset="0"/>
                <a:ea typeface="Calibri" panose="020F0502020204030204" pitchFamily="34" charset="0"/>
                <a:cs typeface="Mangal" panose="02040503050203030202" pitchFamily="18" charset="0"/>
              </a:rPr>
              <a:t>Submitted by :</a:t>
            </a:r>
          </a:p>
          <a:p>
            <a:pPr algn="ctr">
              <a:lnSpc>
                <a:spcPct val="107000"/>
              </a:lnSpc>
              <a:spcAft>
                <a:spcPts val="800"/>
              </a:spcAft>
            </a:pPr>
            <a:r>
              <a:rPr lang="en-IN" sz="2800" kern="100" dirty="0">
                <a:effectLst/>
                <a:latin typeface="Bodoni MT" panose="02070603080606020203" pitchFamily="18" charset="0"/>
                <a:ea typeface="Calibri" panose="020F0502020204030204" pitchFamily="34" charset="0"/>
                <a:cs typeface="Mangal" panose="02040503050203030202" pitchFamily="18" charset="0"/>
              </a:rPr>
              <a:t>Harshita</a:t>
            </a:r>
            <a:br>
              <a:rPr lang="en-IN" sz="2800" kern="100" dirty="0">
                <a:latin typeface="Bodoni MT" panose="02070603080606020203" pitchFamily="18" charset="0"/>
                <a:ea typeface="Calibri" panose="020F0502020204030204" pitchFamily="34" charset="0"/>
                <a:cs typeface="Mangal" panose="02040503050203030202" pitchFamily="18" charset="0"/>
              </a:rPr>
            </a:br>
            <a:r>
              <a:rPr lang="en-IN" sz="2800" kern="100" dirty="0">
                <a:latin typeface="Bodoni MT" panose="02070603080606020203" pitchFamily="18" charset="0"/>
                <a:ea typeface="Calibri" panose="020F0502020204030204" pitchFamily="34" charset="0"/>
                <a:cs typeface="Mangal" panose="02040503050203030202" pitchFamily="18" charset="0"/>
              </a:rPr>
              <a:t>Tanya Malik</a:t>
            </a:r>
            <a:br>
              <a:rPr lang="en-IN" sz="2800" kern="100" dirty="0">
                <a:latin typeface="Bodoni MT" panose="02070603080606020203" pitchFamily="18" charset="0"/>
                <a:ea typeface="Calibri" panose="020F0502020204030204" pitchFamily="34" charset="0"/>
                <a:cs typeface="Mangal" panose="02040503050203030202" pitchFamily="18" charset="0"/>
              </a:rPr>
            </a:br>
            <a:r>
              <a:rPr lang="en-IN" sz="2800" kern="100" dirty="0">
                <a:latin typeface="Bodoni MT" panose="02070603080606020203" pitchFamily="18" charset="0"/>
                <a:ea typeface="Calibri" panose="020F0502020204030204" pitchFamily="34" charset="0"/>
                <a:cs typeface="Mangal" panose="02040503050203030202" pitchFamily="18" charset="0"/>
              </a:rPr>
              <a:t>Aditya Khade</a:t>
            </a:r>
          </a:p>
          <a:p>
            <a:pPr algn="ctr">
              <a:lnSpc>
                <a:spcPct val="107000"/>
              </a:lnSpc>
              <a:spcAft>
                <a:spcPts val="800"/>
              </a:spcAft>
            </a:pPr>
            <a:endParaRPr lang="en-IN" sz="2800" kern="100" dirty="0">
              <a:latin typeface="Bodoni MT" panose="02070603080606020203" pitchFamily="18" charset="0"/>
              <a:ea typeface="Calibri" panose="020F0502020204030204" pitchFamily="34" charset="0"/>
              <a:cs typeface="Mangal" panose="02040503050203030202" pitchFamily="18" charset="0"/>
            </a:endParaRPr>
          </a:p>
          <a:p>
            <a:pPr algn="ctr">
              <a:lnSpc>
                <a:spcPct val="107000"/>
              </a:lnSpc>
              <a:spcAft>
                <a:spcPts val="800"/>
              </a:spcAft>
            </a:pPr>
            <a:r>
              <a:rPr lang="en-IN" sz="2800" kern="100" dirty="0">
                <a:latin typeface="Bodoni MT" panose="02070603080606020203" pitchFamily="18" charset="0"/>
                <a:ea typeface="Calibri" panose="020F0502020204030204" pitchFamily="34" charset="0"/>
                <a:cs typeface="Mangal" panose="02040503050203030202" pitchFamily="18" charset="0"/>
              </a:rPr>
              <a:t>Under the Guidance of</a:t>
            </a:r>
            <a:br>
              <a:rPr lang="en-IN" sz="2800" kern="100" dirty="0">
                <a:latin typeface="Bodoni MT" panose="02070603080606020203" pitchFamily="18" charset="0"/>
                <a:ea typeface="Calibri" panose="020F0502020204030204" pitchFamily="34" charset="0"/>
                <a:cs typeface="Mangal" panose="02040503050203030202" pitchFamily="18" charset="0"/>
              </a:rPr>
            </a:br>
            <a:r>
              <a:rPr lang="en-IN" sz="2800" u="sng" kern="100" dirty="0">
                <a:latin typeface="Bodoni MT" panose="02070603080606020203" pitchFamily="18" charset="0"/>
                <a:ea typeface="Calibri" panose="020F0502020204030204" pitchFamily="34" charset="0"/>
                <a:cs typeface="Mangal" panose="02040503050203030202" pitchFamily="18" charset="0"/>
              </a:rPr>
              <a:t>Prof </a:t>
            </a:r>
            <a:r>
              <a:rPr lang="en-IN" sz="2800" b="0" i="0" u="sng" strike="noStrike" baseline="0" dirty="0" err="1">
                <a:latin typeface="Bodoni MT" panose="02070603080606020203" pitchFamily="18" charset="0"/>
              </a:rPr>
              <a:t>Dr.</a:t>
            </a:r>
            <a:r>
              <a:rPr lang="en-IN" sz="2800" b="0" i="0" u="sng" strike="noStrike" baseline="0" dirty="0">
                <a:latin typeface="Bodoni MT" panose="02070603080606020203" pitchFamily="18" charset="0"/>
              </a:rPr>
              <a:t> Ranjan </a:t>
            </a:r>
            <a:r>
              <a:rPr lang="en-IN" sz="2800" b="0" i="0" u="sng" strike="noStrike" baseline="0" dirty="0" err="1">
                <a:latin typeface="Bodoni MT" panose="02070603080606020203" pitchFamily="18" charset="0"/>
              </a:rPr>
              <a:t>Behra</a:t>
            </a:r>
            <a:endParaRPr lang="en-IN" sz="2800" u="sng" kern="100" dirty="0">
              <a:latin typeface="Bodoni MT" panose="02070603080606020203" pitchFamily="18" charset="0"/>
              <a:ea typeface="Calibri" panose="020F0502020204030204" pitchFamily="34" charset="0"/>
              <a:cs typeface="Mangal" panose="02040503050203030202" pitchFamily="18" charset="0"/>
            </a:endParaRPr>
          </a:p>
          <a:p>
            <a:pPr algn="ctr">
              <a:lnSpc>
                <a:spcPct val="107000"/>
              </a:lnSpc>
              <a:spcAft>
                <a:spcPts val="800"/>
              </a:spcAft>
            </a:pPr>
            <a:endParaRPr lang="en-IN" sz="2800" kern="1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4" name="TextBox 3">
            <a:extLst>
              <a:ext uri="{FF2B5EF4-FFF2-40B4-BE49-F238E27FC236}">
                <a16:creationId xmlns:a16="http://schemas.microsoft.com/office/drawing/2014/main" id="{4A286F33-9E2C-885B-A8A9-E270DE245860}"/>
              </a:ext>
            </a:extLst>
          </p:cNvPr>
          <p:cNvSpPr txBox="1"/>
          <p:nvPr/>
        </p:nvSpPr>
        <p:spPr>
          <a:xfrm>
            <a:off x="6819900" y="5944985"/>
            <a:ext cx="2133600" cy="369332"/>
          </a:xfrm>
          <a:prstGeom prst="rect">
            <a:avLst/>
          </a:prstGeom>
          <a:noFill/>
        </p:spPr>
        <p:txBody>
          <a:bodyPr wrap="square" rtlCol="0">
            <a:spAutoFit/>
          </a:bodyPr>
          <a:lstStyle/>
          <a:p>
            <a:r>
              <a:rPr lang="en-IN" dirty="0">
                <a:latin typeface="MS UI Gothic" panose="020B0600070205080204" pitchFamily="34" charset="-128"/>
                <a:ea typeface="MS UI Gothic" panose="020B0600070205080204" pitchFamily="34" charset="-128"/>
              </a:rPr>
              <a:t>Date : 03 -12-2024</a:t>
            </a:r>
          </a:p>
        </p:txBody>
      </p:sp>
    </p:spTree>
    <p:extLst>
      <p:ext uri="{BB962C8B-B14F-4D97-AF65-F5344CB8AC3E}">
        <p14:creationId xmlns:p14="http://schemas.microsoft.com/office/powerpoint/2010/main" val="1049914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1 — Text Preprocessing Techniques for NLP | by Aysel Aydin | Medium">
            <a:extLst>
              <a:ext uri="{FF2B5EF4-FFF2-40B4-BE49-F238E27FC236}">
                <a16:creationId xmlns:a16="http://schemas.microsoft.com/office/drawing/2014/main" id="{E27F5EDE-35AD-A666-2ADC-0A512C3F41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7145"/>
            <a:ext cx="10986485" cy="62636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017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99828" y="860425"/>
            <a:ext cx="10189703" cy="1107467"/>
          </a:xfrm>
          <a:prstGeom prst="rect">
            <a:avLst/>
          </a:prstGeom>
          <a:noFill/>
          <a:ln/>
        </p:spPr>
        <p:txBody>
          <a:bodyPr wrap="squar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Sentence Embedding: Why Useful and How it Works</a:t>
            </a:r>
            <a:endParaRPr lang="en-US" sz="3476" dirty="0"/>
          </a:p>
        </p:txBody>
      </p:sp>
      <p:sp>
        <p:nvSpPr>
          <p:cNvPr id="3" name="Shape 1"/>
          <p:cNvSpPr/>
          <p:nvPr/>
        </p:nvSpPr>
        <p:spPr>
          <a:xfrm>
            <a:off x="620148" y="3100554"/>
            <a:ext cx="398673" cy="398673"/>
          </a:xfrm>
          <a:prstGeom prst="roundRect">
            <a:avLst>
              <a:gd name="adj" fmla="val 18669"/>
            </a:avLst>
          </a:prstGeom>
          <a:solidFill>
            <a:srgbClr val="E1E1EA"/>
          </a:solidFill>
          <a:ln w="7620">
            <a:solidFill>
              <a:srgbClr val="C7C7D0"/>
            </a:solidFill>
            <a:prstDash val="solid"/>
          </a:ln>
        </p:spPr>
      </p:sp>
      <p:sp>
        <p:nvSpPr>
          <p:cNvPr id="4" name="Text 2"/>
          <p:cNvSpPr/>
          <p:nvPr/>
        </p:nvSpPr>
        <p:spPr>
          <a:xfrm>
            <a:off x="762557" y="3166969"/>
            <a:ext cx="113760"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1</a:t>
            </a:r>
            <a:endParaRPr lang="en-US" sz="2070" dirty="0"/>
          </a:p>
        </p:txBody>
      </p:sp>
      <p:sp>
        <p:nvSpPr>
          <p:cNvPr id="5" name="Text 3"/>
          <p:cNvSpPr/>
          <p:nvPr/>
        </p:nvSpPr>
        <p:spPr>
          <a:xfrm>
            <a:off x="1196020" y="3100554"/>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Capturing Semantics</a:t>
            </a:r>
            <a:endParaRPr lang="en-US" sz="1718" dirty="0"/>
          </a:p>
        </p:txBody>
      </p:sp>
      <p:sp>
        <p:nvSpPr>
          <p:cNvPr id="6" name="Text 4"/>
          <p:cNvSpPr/>
          <p:nvPr/>
        </p:nvSpPr>
        <p:spPr>
          <a:xfrm>
            <a:off x="1196020" y="3483694"/>
            <a:ext cx="2702532" cy="1417588"/>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Sentence embeddings allow us to represent the meaning and context of a sentence in a numerical format that can be used by machine learning models.</a:t>
            </a:r>
            <a:endParaRPr lang="en-US" sz="1367" dirty="0"/>
          </a:p>
        </p:txBody>
      </p:sp>
      <p:sp>
        <p:nvSpPr>
          <p:cNvPr id="7" name="Shape 5"/>
          <p:cNvSpPr/>
          <p:nvPr/>
        </p:nvSpPr>
        <p:spPr>
          <a:xfrm>
            <a:off x="4075751" y="3100554"/>
            <a:ext cx="398673" cy="398673"/>
          </a:xfrm>
          <a:prstGeom prst="roundRect">
            <a:avLst>
              <a:gd name="adj" fmla="val 18669"/>
            </a:avLst>
          </a:prstGeom>
          <a:solidFill>
            <a:srgbClr val="E1E1EA"/>
          </a:solidFill>
          <a:ln w="7620">
            <a:solidFill>
              <a:srgbClr val="C7C7D0"/>
            </a:solidFill>
            <a:prstDash val="solid"/>
          </a:ln>
        </p:spPr>
      </p:sp>
      <p:sp>
        <p:nvSpPr>
          <p:cNvPr id="8" name="Text 6"/>
          <p:cNvSpPr/>
          <p:nvPr/>
        </p:nvSpPr>
        <p:spPr>
          <a:xfrm>
            <a:off x="4205789" y="3166969"/>
            <a:ext cx="138503"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2</a:t>
            </a:r>
            <a:endParaRPr lang="en-US" sz="2070" dirty="0"/>
          </a:p>
        </p:txBody>
      </p:sp>
      <p:sp>
        <p:nvSpPr>
          <p:cNvPr id="9" name="Text 7"/>
          <p:cNvSpPr/>
          <p:nvPr/>
        </p:nvSpPr>
        <p:spPr>
          <a:xfrm>
            <a:off x="4651623" y="3100554"/>
            <a:ext cx="229576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Enabling Comparisons</a:t>
            </a:r>
            <a:endParaRPr lang="en-US" sz="1718" dirty="0"/>
          </a:p>
        </p:txBody>
      </p:sp>
      <p:sp>
        <p:nvSpPr>
          <p:cNvPr id="10" name="Text 8"/>
          <p:cNvSpPr/>
          <p:nvPr/>
        </p:nvSpPr>
        <p:spPr>
          <a:xfrm>
            <a:off x="4651623" y="3483694"/>
            <a:ext cx="2702532" cy="1417588"/>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Sentence embeddings make it possible to compare the similarity between different sentences, which is crucial for tasks like text summarization.</a:t>
            </a:r>
            <a:endParaRPr lang="en-US" sz="1367" dirty="0"/>
          </a:p>
        </p:txBody>
      </p:sp>
      <p:sp>
        <p:nvSpPr>
          <p:cNvPr id="11" name="Shape 9"/>
          <p:cNvSpPr/>
          <p:nvPr/>
        </p:nvSpPr>
        <p:spPr>
          <a:xfrm>
            <a:off x="7531353" y="3100554"/>
            <a:ext cx="398673" cy="398673"/>
          </a:xfrm>
          <a:prstGeom prst="roundRect">
            <a:avLst>
              <a:gd name="adj" fmla="val 18669"/>
            </a:avLst>
          </a:prstGeom>
          <a:solidFill>
            <a:srgbClr val="E1E1EA"/>
          </a:solidFill>
          <a:ln w="7620">
            <a:solidFill>
              <a:srgbClr val="C7C7D0"/>
            </a:solidFill>
            <a:prstDash val="solid"/>
          </a:ln>
        </p:spPr>
      </p:sp>
      <p:sp>
        <p:nvSpPr>
          <p:cNvPr id="12" name="Text 10"/>
          <p:cNvSpPr/>
          <p:nvPr/>
        </p:nvSpPr>
        <p:spPr>
          <a:xfrm>
            <a:off x="7659718" y="3166969"/>
            <a:ext cx="141944"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3</a:t>
            </a:r>
            <a:endParaRPr lang="en-US" sz="2070" dirty="0"/>
          </a:p>
        </p:txBody>
      </p:sp>
      <p:sp>
        <p:nvSpPr>
          <p:cNvPr id="13" name="Text 11"/>
          <p:cNvSpPr/>
          <p:nvPr/>
        </p:nvSpPr>
        <p:spPr>
          <a:xfrm>
            <a:off x="8107225" y="3100554"/>
            <a:ext cx="2411108"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Improving Performance</a:t>
            </a:r>
            <a:endParaRPr lang="en-US" sz="1718" dirty="0"/>
          </a:p>
        </p:txBody>
      </p:sp>
      <p:sp>
        <p:nvSpPr>
          <p:cNvPr id="14" name="Text 12"/>
          <p:cNvSpPr/>
          <p:nvPr/>
        </p:nvSpPr>
        <p:spPr>
          <a:xfrm>
            <a:off x="8107225" y="3483694"/>
            <a:ext cx="2702532" cy="1417588"/>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Using sentence embeddings can significantly boost the performance of various natural language processing tasks, including text summarization.</a:t>
            </a:r>
            <a:endParaRPr lang="en-US" sz="1367"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0148" y="1863142"/>
            <a:ext cx="6110045" cy="553733"/>
          </a:xfrm>
          <a:prstGeom prst="rect">
            <a:avLst/>
          </a:prstGeom>
          <a:noFill/>
          <a:ln/>
        </p:spPr>
        <p:txBody>
          <a:bodyPr wrap="non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Tokenization: Encoding Words</a:t>
            </a:r>
            <a:endParaRPr lang="en-US" sz="3476" dirty="0"/>
          </a:p>
        </p:txBody>
      </p:sp>
      <p:sp>
        <p:nvSpPr>
          <p:cNvPr id="3" name="Shape 1"/>
          <p:cNvSpPr/>
          <p:nvPr/>
        </p:nvSpPr>
        <p:spPr>
          <a:xfrm>
            <a:off x="620148" y="2682627"/>
            <a:ext cx="3278404" cy="1883513"/>
          </a:xfrm>
          <a:prstGeom prst="roundRect">
            <a:avLst>
              <a:gd name="adj" fmla="val 3952"/>
            </a:avLst>
          </a:prstGeom>
          <a:solidFill>
            <a:srgbClr val="E1E1EA"/>
          </a:solidFill>
          <a:ln w="7620">
            <a:solidFill>
              <a:srgbClr val="C7C7D0"/>
            </a:solidFill>
            <a:prstDash val="solid"/>
          </a:ln>
        </p:spPr>
      </p:sp>
      <p:sp>
        <p:nvSpPr>
          <p:cNvPr id="4" name="Text 2"/>
          <p:cNvSpPr/>
          <p:nvPr/>
        </p:nvSpPr>
        <p:spPr>
          <a:xfrm>
            <a:off x="803300" y="2865778"/>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Word Tokenization</a:t>
            </a:r>
            <a:endParaRPr lang="en-US" sz="1718" dirty="0"/>
          </a:p>
        </p:txBody>
      </p:sp>
      <p:sp>
        <p:nvSpPr>
          <p:cNvPr id="5" name="Text 3"/>
          <p:cNvSpPr/>
          <p:nvPr/>
        </p:nvSpPr>
        <p:spPr>
          <a:xfrm>
            <a:off x="803300" y="3248917"/>
            <a:ext cx="2912101" cy="1134070"/>
          </a:xfrm>
          <a:prstGeom prst="rect">
            <a:avLst/>
          </a:prstGeom>
          <a:noFill/>
          <a:ln/>
        </p:spPr>
        <p:txBody>
          <a:bodyPr wrap="square" lIns="0" tIns="0" rIns="0" bIns="0" rtlCol="0" anchor="t"/>
          <a:lstStyle/>
          <a:p>
            <a:pPr marL="0" indent="0">
              <a:lnSpc>
                <a:spcPts val="2850"/>
              </a:lnSpc>
              <a:buNone/>
            </a:pPr>
            <a:r>
              <a:rPr lang="en-US" sz="1200" dirty="0">
                <a:solidFill>
                  <a:srgbClr val="3C3939"/>
                </a:solidFill>
                <a:latin typeface="Roboto" pitchFamily="34" charset="0"/>
                <a:ea typeface="Roboto" pitchFamily="34" charset="-122"/>
                <a:cs typeface="Roboto" pitchFamily="34" charset="-120"/>
              </a:rPr>
              <a:t>Breaking down text into individual words or tokens that can be processed by machine learning models.</a:t>
            </a:r>
            <a:endParaRPr lang="en-US" sz="1200" dirty="0"/>
          </a:p>
        </p:txBody>
      </p:sp>
      <p:sp>
        <p:nvSpPr>
          <p:cNvPr id="6" name="Shape 4"/>
          <p:cNvSpPr/>
          <p:nvPr/>
        </p:nvSpPr>
        <p:spPr>
          <a:xfrm>
            <a:off x="4075751" y="2682627"/>
            <a:ext cx="3278404" cy="1883513"/>
          </a:xfrm>
          <a:prstGeom prst="roundRect">
            <a:avLst>
              <a:gd name="adj" fmla="val 3952"/>
            </a:avLst>
          </a:prstGeom>
          <a:solidFill>
            <a:srgbClr val="E1E1EA"/>
          </a:solidFill>
          <a:ln w="7620">
            <a:solidFill>
              <a:srgbClr val="C7C7D0"/>
            </a:solidFill>
            <a:prstDash val="solid"/>
          </a:ln>
        </p:spPr>
      </p:sp>
      <p:sp>
        <p:nvSpPr>
          <p:cNvPr id="7" name="Text 5"/>
          <p:cNvSpPr/>
          <p:nvPr/>
        </p:nvSpPr>
        <p:spPr>
          <a:xfrm>
            <a:off x="4258903" y="2865778"/>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Vocabulary Creation</a:t>
            </a:r>
            <a:endParaRPr lang="en-US" sz="1718" dirty="0"/>
          </a:p>
        </p:txBody>
      </p:sp>
      <p:sp>
        <p:nvSpPr>
          <p:cNvPr id="8" name="Text 6"/>
          <p:cNvSpPr/>
          <p:nvPr/>
        </p:nvSpPr>
        <p:spPr>
          <a:xfrm>
            <a:off x="4258903" y="3248917"/>
            <a:ext cx="2912101" cy="850553"/>
          </a:xfrm>
          <a:prstGeom prst="rect">
            <a:avLst/>
          </a:prstGeom>
          <a:noFill/>
          <a:ln/>
        </p:spPr>
        <p:txBody>
          <a:bodyPr wrap="square" lIns="0" tIns="0" rIns="0" bIns="0" rtlCol="0" anchor="t"/>
          <a:lstStyle/>
          <a:p>
            <a:pPr marL="0" indent="0">
              <a:lnSpc>
                <a:spcPts val="2850"/>
              </a:lnSpc>
              <a:buNone/>
            </a:pPr>
            <a:r>
              <a:rPr lang="en-US" sz="1367" dirty="0">
                <a:solidFill>
                  <a:srgbClr val="3C3939"/>
                </a:solidFill>
                <a:latin typeface="Roboto" pitchFamily="34" charset="0"/>
                <a:ea typeface="Roboto" pitchFamily="34" charset="-122"/>
                <a:cs typeface="Roboto" pitchFamily="34" charset="-120"/>
              </a:rPr>
              <a:t>Building a comprehensive dictionary of unique words (vocabulary) to represent the textual data.</a:t>
            </a:r>
            <a:endParaRPr lang="en-US" sz="1367" dirty="0"/>
          </a:p>
        </p:txBody>
      </p:sp>
      <p:sp>
        <p:nvSpPr>
          <p:cNvPr id="9" name="Shape 7"/>
          <p:cNvSpPr/>
          <p:nvPr/>
        </p:nvSpPr>
        <p:spPr>
          <a:xfrm>
            <a:off x="7531353" y="2682627"/>
            <a:ext cx="3278404" cy="1883513"/>
          </a:xfrm>
          <a:prstGeom prst="roundRect">
            <a:avLst>
              <a:gd name="adj" fmla="val 3952"/>
            </a:avLst>
          </a:prstGeom>
          <a:solidFill>
            <a:srgbClr val="E1E1EA"/>
          </a:solidFill>
          <a:ln w="7620">
            <a:solidFill>
              <a:srgbClr val="C7C7D0"/>
            </a:solidFill>
            <a:prstDash val="solid"/>
          </a:ln>
        </p:spPr>
      </p:sp>
      <p:sp>
        <p:nvSpPr>
          <p:cNvPr id="10" name="Text 8"/>
          <p:cNvSpPr/>
          <p:nvPr/>
        </p:nvSpPr>
        <p:spPr>
          <a:xfrm>
            <a:off x="7714506" y="2865778"/>
            <a:ext cx="2215027" cy="276820"/>
          </a:xfrm>
          <a:prstGeom prst="rect">
            <a:avLst/>
          </a:prstGeom>
          <a:noFill/>
          <a:ln/>
        </p:spPr>
        <p:txBody>
          <a:bodyPr wrap="none" lIns="0" tIns="0" rIns="0" bIns="0" rtlCol="0" anchor="t"/>
          <a:lstStyle/>
          <a:p>
            <a:pPr marL="0" indent="0">
              <a:lnSpc>
                <a:spcPts val="2750"/>
              </a:lnSpc>
              <a:buNone/>
            </a:pPr>
            <a:r>
              <a:rPr lang="en-US" sz="1718" dirty="0">
                <a:solidFill>
                  <a:srgbClr val="3C3939"/>
                </a:solidFill>
                <a:latin typeface="Raleway" pitchFamily="34" charset="0"/>
                <a:ea typeface="Raleway" pitchFamily="34" charset="-122"/>
                <a:cs typeface="Raleway" pitchFamily="34" charset="-120"/>
              </a:rPr>
              <a:t>Numerical Encoding</a:t>
            </a:r>
            <a:endParaRPr lang="en-US" sz="1718" dirty="0"/>
          </a:p>
        </p:txBody>
      </p:sp>
      <p:sp>
        <p:nvSpPr>
          <p:cNvPr id="11" name="Text 9"/>
          <p:cNvSpPr/>
          <p:nvPr/>
        </p:nvSpPr>
        <p:spPr>
          <a:xfrm>
            <a:off x="7714506" y="3248917"/>
            <a:ext cx="2912101" cy="1134070"/>
          </a:xfrm>
          <a:prstGeom prst="rect">
            <a:avLst/>
          </a:prstGeom>
          <a:noFill/>
          <a:ln/>
        </p:spPr>
        <p:txBody>
          <a:bodyPr wrap="square" lIns="0" tIns="0" rIns="0" bIns="0" rtlCol="0" anchor="t"/>
          <a:lstStyle/>
          <a:p>
            <a:pPr marL="0" indent="0">
              <a:lnSpc>
                <a:spcPts val="2850"/>
              </a:lnSpc>
              <a:buNone/>
            </a:pPr>
            <a:r>
              <a:rPr lang="en-US" sz="1200" dirty="0">
                <a:solidFill>
                  <a:srgbClr val="3C3939"/>
                </a:solidFill>
                <a:latin typeface="Roboto" pitchFamily="34" charset="0"/>
                <a:ea typeface="Roboto" pitchFamily="34" charset="-122"/>
                <a:cs typeface="Roboto" pitchFamily="34" charset="-120"/>
              </a:rPr>
              <a:t>Assigning a unique numerical ID to each word in the vocabulary, enabling machine learning models to work with the data.</a:t>
            </a:r>
            <a:endParaRPr lang="en-US" sz="1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20148" y="1057330"/>
            <a:ext cx="9618668" cy="553733"/>
          </a:xfrm>
          <a:prstGeom prst="rect">
            <a:avLst/>
          </a:prstGeom>
          <a:noFill/>
          <a:ln/>
        </p:spPr>
        <p:txBody>
          <a:bodyPr wrap="non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Methods for Generating Sentence Embeddings</a:t>
            </a:r>
            <a:endParaRPr lang="en-US" sz="3476" dirty="0"/>
          </a:p>
        </p:txBody>
      </p:sp>
      <p:sp>
        <p:nvSpPr>
          <p:cNvPr id="3" name="Shape 1"/>
          <p:cNvSpPr/>
          <p:nvPr/>
        </p:nvSpPr>
        <p:spPr>
          <a:xfrm>
            <a:off x="620148" y="3624429"/>
            <a:ext cx="10189703" cy="23812"/>
          </a:xfrm>
          <a:prstGeom prst="roundRect">
            <a:avLst>
              <a:gd name="adj" fmla="val 312558"/>
            </a:avLst>
          </a:prstGeom>
          <a:solidFill>
            <a:srgbClr val="C7C7D0"/>
          </a:solidFill>
          <a:ln/>
        </p:spPr>
      </p:sp>
      <p:sp>
        <p:nvSpPr>
          <p:cNvPr id="4" name="Shape 2"/>
          <p:cNvSpPr/>
          <p:nvPr/>
        </p:nvSpPr>
        <p:spPr>
          <a:xfrm>
            <a:off x="3111345" y="3004282"/>
            <a:ext cx="23812" cy="620148"/>
          </a:xfrm>
          <a:prstGeom prst="roundRect">
            <a:avLst>
              <a:gd name="adj" fmla="val 312558"/>
            </a:avLst>
          </a:prstGeom>
          <a:solidFill>
            <a:srgbClr val="C7C7D0"/>
          </a:solidFill>
          <a:ln/>
        </p:spPr>
      </p:sp>
      <p:sp>
        <p:nvSpPr>
          <p:cNvPr id="5" name="Shape 3"/>
          <p:cNvSpPr/>
          <p:nvPr/>
        </p:nvSpPr>
        <p:spPr>
          <a:xfrm>
            <a:off x="2923914" y="3425092"/>
            <a:ext cx="398673" cy="398673"/>
          </a:xfrm>
          <a:prstGeom prst="roundRect">
            <a:avLst>
              <a:gd name="adj" fmla="val 18669"/>
            </a:avLst>
          </a:prstGeom>
          <a:solidFill>
            <a:srgbClr val="E1E1EA"/>
          </a:solidFill>
          <a:ln w="7620">
            <a:solidFill>
              <a:srgbClr val="C7C7D0"/>
            </a:solidFill>
            <a:prstDash val="solid"/>
          </a:ln>
        </p:spPr>
      </p:sp>
      <p:sp>
        <p:nvSpPr>
          <p:cNvPr id="6" name="Text 4"/>
          <p:cNvSpPr/>
          <p:nvPr/>
        </p:nvSpPr>
        <p:spPr>
          <a:xfrm>
            <a:off x="3066324" y="3491507"/>
            <a:ext cx="113760"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1</a:t>
            </a:r>
            <a:endParaRPr lang="en-US" sz="2070" dirty="0"/>
          </a:p>
        </p:txBody>
      </p:sp>
      <p:sp>
        <p:nvSpPr>
          <p:cNvPr id="7" name="Text 5"/>
          <p:cNvSpPr/>
          <p:nvPr/>
        </p:nvSpPr>
        <p:spPr>
          <a:xfrm>
            <a:off x="2015690" y="1876815"/>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Bag-of-Words</a:t>
            </a:r>
            <a:endParaRPr lang="en-US" sz="1718" dirty="0"/>
          </a:p>
        </p:txBody>
      </p:sp>
      <p:sp>
        <p:nvSpPr>
          <p:cNvPr id="8" name="Text 6"/>
          <p:cNvSpPr/>
          <p:nvPr/>
        </p:nvSpPr>
        <p:spPr>
          <a:xfrm>
            <a:off x="797346" y="2259955"/>
            <a:ext cx="4651809" cy="567035"/>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Simple approach that treats a sentence as a collection of words, ignoring word order and context.</a:t>
            </a:r>
            <a:endParaRPr lang="en-US" sz="1367" dirty="0"/>
          </a:p>
        </p:txBody>
      </p:sp>
      <p:sp>
        <p:nvSpPr>
          <p:cNvPr id="9" name="Shape 7"/>
          <p:cNvSpPr/>
          <p:nvPr/>
        </p:nvSpPr>
        <p:spPr>
          <a:xfrm>
            <a:off x="5703000" y="3624429"/>
            <a:ext cx="23812" cy="620148"/>
          </a:xfrm>
          <a:prstGeom prst="roundRect">
            <a:avLst>
              <a:gd name="adj" fmla="val 312558"/>
            </a:avLst>
          </a:prstGeom>
          <a:solidFill>
            <a:srgbClr val="C7C7D0"/>
          </a:solidFill>
          <a:ln/>
        </p:spPr>
      </p:sp>
      <p:sp>
        <p:nvSpPr>
          <p:cNvPr id="10" name="Shape 8"/>
          <p:cNvSpPr/>
          <p:nvPr/>
        </p:nvSpPr>
        <p:spPr>
          <a:xfrm>
            <a:off x="5515570" y="3425092"/>
            <a:ext cx="398673" cy="398673"/>
          </a:xfrm>
          <a:prstGeom prst="roundRect">
            <a:avLst>
              <a:gd name="adj" fmla="val 18669"/>
            </a:avLst>
          </a:prstGeom>
          <a:solidFill>
            <a:srgbClr val="E1E1EA"/>
          </a:solidFill>
          <a:ln w="7620">
            <a:solidFill>
              <a:srgbClr val="C7C7D0"/>
            </a:solidFill>
            <a:prstDash val="solid"/>
          </a:ln>
        </p:spPr>
      </p:sp>
      <p:sp>
        <p:nvSpPr>
          <p:cNvPr id="11" name="Text 9"/>
          <p:cNvSpPr/>
          <p:nvPr/>
        </p:nvSpPr>
        <p:spPr>
          <a:xfrm>
            <a:off x="5645608" y="3491507"/>
            <a:ext cx="138503"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2</a:t>
            </a:r>
            <a:endParaRPr lang="en-US" sz="2070" dirty="0"/>
          </a:p>
        </p:txBody>
      </p:sp>
      <p:sp>
        <p:nvSpPr>
          <p:cNvPr id="12" name="Text 10"/>
          <p:cNvSpPr/>
          <p:nvPr/>
        </p:nvSpPr>
        <p:spPr>
          <a:xfrm>
            <a:off x="4607439" y="4421869"/>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TF-IDF</a:t>
            </a:r>
            <a:endParaRPr lang="en-US" sz="1718" dirty="0"/>
          </a:p>
        </p:txBody>
      </p:sp>
      <p:sp>
        <p:nvSpPr>
          <p:cNvPr id="13" name="Text 11"/>
          <p:cNvSpPr/>
          <p:nvPr/>
        </p:nvSpPr>
        <p:spPr>
          <a:xfrm>
            <a:off x="3389002" y="4805009"/>
            <a:ext cx="4651902" cy="567035"/>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Considers the frequency of words in a sentence and across the entire corpus to assign weights.</a:t>
            </a:r>
            <a:endParaRPr lang="en-US" sz="1367" dirty="0"/>
          </a:p>
        </p:txBody>
      </p:sp>
      <p:sp>
        <p:nvSpPr>
          <p:cNvPr id="14" name="Shape 12"/>
          <p:cNvSpPr/>
          <p:nvPr/>
        </p:nvSpPr>
        <p:spPr>
          <a:xfrm>
            <a:off x="8294749" y="3004282"/>
            <a:ext cx="23812" cy="620148"/>
          </a:xfrm>
          <a:prstGeom prst="roundRect">
            <a:avLst>
              <a:gd name="adj" fmla="val 312558"/>
            </a:avLst>
          </a:prstGeom>
          <a:solidFill>
            <a:srgbClr val="C7C7D0"/>
          </a:solidFill>
          <a:ln/>
        </p:spPr>
      </p:sp>
      <p:sp>
        <p:nvSpPr>
          <p:cNvPr id="15" name="Shape 13"/>
          <p:cNvSpPr/>
          <p:nvPr/>
        </p:nvSpPr>
        <p:spPr>
          <a:xfrm>
            <a:off x="8107318" y="3425092"/>
            <a:ext cx="398673" cy="398673"/>
          </a:xfrm>
          <a:prstGeom prst="roundRect">
            <a:avLst>
              <a:gd name="adj" fmla="val 18669"/>
            </a:avLst>
          </a:prstGeom>
          <a:solidFill>
            <a:srgbClr val="E1E1EA"/>
          </a:solidFill>
          <a:ln w="7620">
            <a:solidFill>
              <a:srgbClr val="C7C7D0"/>
            </a:solidFill>
            <a:prstDash val="solid"/>
          </a:ln>
        </p:spPr>
      </p:sp>
      <p:sp>
        <p:nvSpPr>
          <p:cNvPr id="16" name="Text 14"/>
          <p:cNvSpPr/>
          <p:nvPr/>
        </p:nvSpPr>
        <p:spPr>
          <a:xfrm>
            <a:off x="8235683" y="3491507"/>
            <a:ext cx="141944"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3</a:t>
            </a:r>
            <a:endParaRPr lang="en-US" sz="2070" dirty="0"/>
          </a:p>
        </p:txBody>
      </p:sp>
      <p:sp>
        <p:nvSpPr>
          <p:cNvPr id="17" name="Text 15"/>
          <p:cNvSpPr/>
          <p:nvPr/>
        </p:nvSpPr>
        <p:spPr>
          <a:xfrm>
            <a:off x="7199188" y="1876815"/>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Sequence Modeling</a:t>
            </a:r>
            <a:endParaRPr lang="en-US" sz="1718" dirty="0"/>
          </a:p>
        </p:txBody>
      </p:sp>
      <p:sp>
        <p:nvSpPr>
          <p:cNvPr id="18" name="Text 16"/>
          <p:cNvSpPr/>
          <p:nvPr/>
        </p:nvSpPr>
        <p:spPr>
          <a:xfrm>
            <a:off x="5980751" y="2259955"/>
            <a:ext cx="4651902" cy="567035"/>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Uses recurrent neural networks (RNNs) or transformers to capture the sequential nature of language.</a:t>
            </a:r>
            <a:endParaRPr lang="en-US" sz="1367"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14474" y="482853"/>
            <a:ext cx="10201051" cy="1097235"/>
          </a:xfrm>
          <a:prstGeom prst="rect">
            <a:avLst/>
          </a:prstGeom>
          <a:noFill/>
          <a:ln/>
        </p:spPr>
        <p:txBody>
          <a:bodyPr wrap="square" lIns="0" tIns="0" rIns="0" bIns="0" rtlCol="0" anchor="t"/>
          <a:lstStyle/>
          <a:p>
            <a:pPr marL="0" indent="0">
              <a:lnSpc>
                <a:spcPts val="5500"/>
              </a:lnSpc>
              <a:buNone/>
            </a:pPr>
            <a:r>
              <a:rPr lang="en-US" sz="3437" dirty="0">
                <a:solidFill>
                  <a:srgbClr val="1B1B27"/>
                </a:solidFill>
                <a:latin typeface="Raleway" pitchFamily="34" charset="0"/>
                <a:ea typeface="Raleway" pitchFamily="34" charset="-122"/>
                <a:cs typeface="Raleway" pitchFamily="34" charset="-120"/>
              </a:rPr>
              <a:t>Mathematical Representation of Sentence Embeddings</a:t>
            </a:r>
            <a:endParaRPr lang="en-US" sz="3437" dirty="0"/>
          </a:p>
        </p:txBody>
      </p:sp>
      <p:sp>
        <p:nvSpPr>
          <p:cNvPr id="3" name="Text 1"/>
          <p:cNvSpPr/>
          <p:nvPr/>
        </p:nvSpPr>
        <p:spPr>
          <a:xfrm>
            <a:off x="614474" y="1843422"/>
            <a:ext cx="2203958" cy="274401"/>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Sentence Embedding</a:t>
            </a:r>
            <a:endParaRPr lang="en-US" sz="1718" dirty="0"/>
          </a:p>
        </p:txBody>
      </p:sp>
      <p:sp>
        <p:nvSpPr>
          <p:cNvPr id="4" name="Text 2"/>
          <p:cNvSpPr/>
          <p:nvPr/>
        </p:nvSpPr>
        <p:spPr>
          <a:xfrm>
            <a:off x="614474" y="2381157"/>
            <a:ext cx="10201051" cy="561826"/>
          </a:xfrm>
          <a:prstGeom prst="rect">
            <a:avLst/>
          </a:prstGeom>
          <a:noFill/>
          <a:ln/>
        </p:spPr>
        <p:txBody>
          <a:bodyPr wrap="square" lIns="0" tIns="0" rIns="0" bIns="0" rtlCol="0" anchor="t"/>
          <a:lstStyle/>
          <a:p>
            <a:pPr marL="0" indent="0">
              <a:lnSpc>
                <a:spcPts val="2800"/>
              </a:lnSpc>
              <a:buNone/>
            </a:pPr>
            <a:r>
              <a:rPr lang="en-US" sz="1367" dirty="0">
                <a:solidFill>
                  <a:srgbClr val="3C3939"/>
                </a:solidFill>
                <a:latin typeface="Roboto" pitchFamily="34" charset="0"/>
                <a:ea typeface="Roboto" pitchFamily="34" charset="-122"/>
                <a:cs typeface="Roboto" pitchFamily="34" charset="-120"/>
              </a:rPr>
              <a:t>The sentence embedding, </a:t>
            </a:r>
            <a:r>
              <a:rPr lang="en-US" sz="1367" b="1" dirty="0">
                <a:solidFill>
                  <a:srgbClr val="3C3939"/>
                </a:solidFill>
                <a:latin typeface="Roboto" pitchFamily="34" charset="0"/>
                <a:ea typeface="Roboto" pitchFamily="34" charset="-122"/>
                <a:cs typeface="Roboto" pitchFamily="34" charset="-120"/>
              </a:rPr>
              <a:t>s</a:t>
            </a:r>
            <a:r>
              <a:rPr lang="en-US" sz="1367" dirty="0">
                <a:solidFill>
                  <a:srgbClr val="3C3939"/>
                </a:solidFill>
                <a:latin typeface="Roboto" pitchFamily="34" charset="0"/>
                <a:ea typeface="Roboto" pitchFamily="34" charset="-122"/>
                <a:cs typeface="Roboto" pitchFamily="34" charset="-120"/>
              </a:rPr>
              <a:t>, can be represented as a vector of real numbers: 
</a:t>
            </a:r>
            <a:r>
              <a:rPr lang="en-US" sz="1367" b="1" dirty="0">
                <a:solidFill>
                  <a:srgbClr val="3C3939"/>
                </a:solidFill>
                <a:latin typeface="Roboto" pitchFamily="34" charset="0"/>
                <a:ea typeface="Roboto" pitchFamily="34" charset="-122"/>
                <a:cs typeface="Roboto" pitchFamily="34" charset="-120"/>
              </a:rPr>
              <a:t>s = [s_1, s_2, ..., s_n]</a:t>
            </a:r>
            <a:endParaRPr lang="en-US" sz="1367" dirty="0"/>
          </a:p>
        </p:txBody>
      </p:sp>
      <p:sp>
        <p:nvSpPr>
          <p:cNvPr id="5" name="Text 3"/>
          <p:cNvSpPr/>
          <p:nvPr/>
        </p:nvSpPr>
        <p:spPr>
          <a:xfrm>
            <a:off x="614474" y="3206315"/>
            <a:ext cx="2194750" cy="274401"/>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Word Embedding</a:t>
            </a:r>
            <a:endParaRPr lang="en-US" sz="1718" dirty="0"/>
          </a:p>
        </p:txBody>
      </p:sp>
      <p:sp>
        <p:nvSpPr>
          <p:cNvPr id="6" name="Text 4"/>
          <p:cNvSpPr/>
          <p:nvPr/>
        </p:nvSpPr>
        <p:spPr>
          <a:xfrm>
            <a:off x="614474" y="3744050"/>
            <a:ext cx="10201051" cy="561826"/>
          </a:xfrm>
          <a:prstGeom prst="rect">
            <a:avLst/>
          </a:prstGeom>
          <a:noFill/>
          <a:ln/>
        </p:spPr>
        <p:txBody>
          <a:bodyPr wrap="square" lIns="0" tIns="0" rIns="0" bIns="0" rtlCol="0" anchor="t"/>
          <a:lstStyle/>
          <a:p>
            <a:pPr marL="0" indent="0">
              <a:lnSpc>
                <a:spcPts val="2800"/>
              </a:lnSpc>
              <a:buNone/>
            </a:pPr>
            <a:r>
              <a:rPr lang="en-US" sz="1367" dirty="0">
                <a:solidFill>
                  <a:srgbClr val="3C3939"/>
                </a:solidFill>
                <a:latin typeface="Roboto" pitchFamily="34" charset="0"/>
                <a:ea typeface="Roboto" pitchFamily="34" charset="-122"/>
                <a:cs typeface="Roboto" pitchFamily="34" charset="-120"/>
              </a:rPr>
              <a:t>The word embedding for the </a:t>
            </a:r>
            <a:r>
              <a:rPr lang="en-US" sz="1367" b="1" dirty="0">
                <a:solidFill>
                  <a:srgbClr val="3C3939"/>
                </a:solidFill>
                <a:latin typeface="Roboto" pitchFamily="34" charset="0"/>
                <a:ea typeface="Roboto" pitchFamily="34" charset="-122"/>
                <a:cs typeface="Roboto" pitchFamily="34" charset="-120"/>
              </a:rPr>
              <a:t>i</a:t>
            </a:r>
            <a:r>
              <a:rPr lang="en-US" sz="1367" dirty="0">
                <a:solidFill>
                  <a:srgbClr val="3C3939"/>
                </a:solidFill>
                <a:latin typeface="Roboto" pitchFamily="34" charset="0"/>
                <a:ea typeface="Roboto" pitchFamily="34" charset="-122"/>
                <a:cs typeface="Roboto" pitchFamily="34" charset="-120"/>
              </a:rPr>
              <a:t>-th word in a sentence, </a:t>
            </a:r>
            <a:r>
              <a:rPr lang="en-US" sz="1367" b="1" dirty="0">
                <a:solidFill>
                  <a:srgbClr val="3C3939"/>
                </a:solidFill>
                <a:latin typeface="Roboto" pitchFamily="34" charset="0"/>
                <a:ea typeface="Roboto" pitchFamily="34" charset="-122"/>
                <a:cs typeface="Roboto" pitchFamily="34" charset="-120"/>
              </a:rPr>
              <a:t>w_i</a:t>
            </a:r>
            <a:r>
              <a:rPr lang="en-US" sz="1367" dirty="0">
                <a:solidFill>
                  <a:srgbClr val="3C3939"/>
                </a:solidFill>
                <a:latin typeface="Roboto" pitchFamily="34" charset="0"/>
                <a:ea typeface="Roboto" pitchFamily="34" charset="-122"/>
                <a:cs typeface="Roboto" pitchFamily="34" charset="-120"/>
              </a:rPr>
              <a:t>, is a vector of real numbers: 
</a:t>
            </a:r>
            <a:r>
              <a:rPr lang="en-US" sz="1367" b="1" dirty="0">
                <a:solidFill>
                  <a:srgbClr val="3C3939"/>
                </a:solidFill>
                <a:latin typeface="Roboto" pitchFamily="34" charset="0"/>
                <a:ea typeface="Roboto" pitchFamily="34" charset="-122"/>
                <a:cs typeface="Roboto" pitchFamily="34" charset="-120"/>
              </a:rPr>
              <a:t>w_i = [w_i1, w_i2, ..., w_id]</a:t>
            </a:r>
            <a:endParaRPr lang="en-US" sz="1367" dirty="0"/>
          </a:p>
        </p:txBody>
      </p:sp>
      <p:sp>
        <p:nvSpPr>
          <p:cNvPr id="7" name="Text 5"/>
          <p:cNvSpPr/>
          <p:nvPr/>
        </p:nvSpPr>
        <p:spPr>
          <a:xfrm>
            <a:off x="614474" y="4569209"/>
            <a:ext cx="3505832" cy="274401"/>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Sentence Embedding Aggregation</a:t>
            </a:r>
            <a:endParaRPr lang="en-US" sz="1718" dirty="0"/>
          </a:p>
        </p:txBody>
      </p:sp>
      <p:sp>
        <p:nvSpPr>
          <p:cNvPr id="8" name="Text 6"/>
          <p:cNvSpPr/>
          <p:nvPr/>
        </p:nvSpPr>
        <p:spPr>
          <a:xfrm>
            <a:off x="614474" y="5106943"/>
            <a:ext cx="10201051" cy="842739"/>
          </a:xfrm>
          <a:prstGeom prst="rect">
            <a:avLst/>
          </a:prstGeom>
          <a:noFill/>
          <a:ln/>
        </p:spPr>
        <p:txBody>
          <a:bodyPr wrap="square" lIns="0" tIns="0" rIns="0" bIns="0" rtlCol="0" anchor="t"/>
          <a:lstStyle/>
          <a:p>
            <a:pPr marL="0" indent="0">
              <a:lnSpc>
                <a:spcPts val="2800"/>
              </a:lnSpc>
              <a:buNone/>
            </a:pPr>
            <a:r>
              <a:rPr lang="en-US" sz="1367" dirty="0">
                <a:solidFill>
                  <a:srgbClr val="3C3939"/>
                </a:solidFill>
                <a:latin typeface="Roboto" pitchFamily="34" charset="0"/>
                <a:ea typeface="Roboto" pitchFamily="34" charset="-122"/>
                <a:cs typeface="Roboto" pitchFamily="34" charset="-120"/>
              </a:rPr>
              <a:t>The sentence embedding, </a:t>
            </a:r>
            <a:r>
              <a:rPr lang="en-US" sz="1367" b="1" dirty="0">
                <a:solidFill>
                  <a:srgbClr val="3C3939"/>
                </a:solidFill>
                <a:latin typeface="Roboto" pitchFamily="34" charset="0"/>
                <a:ea typeface="Roboto" pitchFamily="34" charset="-122"/>
                <a:cs typeface="Roboto" pitchFamily="34" charset="-120"/>
              </a:rPr>
              <a:t>s</a:t>
            </a:r>
            <a:r>
              <a:rPr lang="en-US" sz="1367" dirty="0">
                <a:solidFill>
                  <a:srgbClr val="3C3939"/>
                </a:solidFill>
                <a:latin typeface="Roboto" pitchFamily="34" charset="0"/>
                <a:ea typeface="Roboto" pitchFamily="34" charset="-122"/>
                <a:cs typeface="Roboto" pitchFamily="34" charset="-120"/>
              </a:rPr>
              <a:t>, can be calculated by aggregating the word embeddings, </a:t>
            </a:r>
            <a:r>
              <a:rPr lang="en-US" sz="1367" b="1" dirty="0">
                <a:solidFill>
                  <a:srgbClr val="3C3939"/>
                </a:solidFill>
                <a:latin typeface="Roboto" pitchFamily="34" charset="0"/>
                <a:ea typeface="Roboto" pitchFamily="34" charset="-122"/>
                <a:cs typeface="Roboto" pitchFamily="34" charset="-120"/>
              </a:rPr>
              <a:t>w_i</a:t>
            </a:r>
            <a:r>
              <a:rPr lang="en-US" sz="1367" dirty="0">
                <a:solidFill>
                  <a:srgbClr val="3C3939"/>
                </a:solidFill>
                <a:latin typeface="Roboto" pitchFamily="34" charset="0"/>
                <a:ea typeface="Roboto" pitchFamily="34" charset="-122"/>
                <a:cs typeface="Roboto" pitchFamily="34" charset="-120"/>
              </a:rPr>
              <a:t>, using techniques like summation, averaging, or weighted averaging: 
s = f(w_1, w_2, ..., w_n)</a:t>
            </a:r>
            <a:endParaRPr lang="en-US" sz="1367"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FF976B-E481-266B-13E1-17892399A8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06" y="0"/>
            <a:ext cx="11279188" cy="6445250"/>
          </a:xfrm>
          <a:prstGeom prst="rect">
            <a:avLst/>
          </a:prstGeom>
        </p:spPr>
      </p:pic>
    </p:spTree>
    <p:extLst>
      <p:ext uri="{BB962C8B-B14F-4D97-AF65-F5344CB8AC3E}">
        <p14:creationId xmlns:p14="http://schemas.microsoft.com/office/powerpoint/2010/main" val="3957515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20148" y="849715"/>
            <a:ext cx="10189703" cy="1107467"/>
          </a:xfrm>
          <a:prstGeom prst="rect">
            <a:avLst/>
          </a:prstGeom>
          <a:noFill/>
          <a:ln/>
        </p:spPr>
        <p:txBody>
          <a:bodyPr wrap="squar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Clustering Sentences: Why Useful in NLP and Key Steps</a:t>
            </a:r>
            <a:endParaRPr lang="en-US" sz="3476" dirty="0"/>
          </a:p>
        </p:txBody>
      </p:sp>
      <p:sp>
        <p:nvSpPr>
          <p:cNvPr id="3" name="Shape 1"/>
          <p:cNvSpPr/>
          <p:nvPr/>
        </p:nvSpPr>
        <p:spPr>
          <a:xfrm>
            <a:off x="5703093" y="2222934"/>
            <a:ext cx="23812" cy="3356725"/>
          </a:xfrm>
          <a:prstGeom prst="roundRect">
            <a:avLst>
              <a:gd name="adj" fmla="val 312558"/>
            </a:avLst>
          </a:prstGeom>
          <a:solidFill>
            <a:srgbClr val="C7C7D0"/>
          </a:solidFill>
          <a:ln/>
        </p:spPr>
      </p:sp>
      <p:sp>
        <p:nvSpPr>
          <p:cNvPr id="4" name="Shape 2"/>
          <p:cNvSpPr/>
          <p:nvPr/>
        </p:nvSpPr>
        <p:spPr>
          <a:xfrm>
            <a:off x="4919327" y="2609701"/>
            <a:ext cx="620148" cy="23812"/>
          </a:xfrm>
          <a:prstGeom prst="roundRect">
            <a:avLst>
              <a:gd name="adj" fmla="val 312558"/>
            </a:avLst>
          </a:prstGeom>
          <a:solidFill>
            <a:srgbClr val="C7C7D0"/>
          </a:solidFill>
          <a:ln/>
        </p:spPr>
      </p:sp>
      <p:sp>
        <p:nvSpPr>
          <p:cNvPr id="5" name="Shape 3"/>
          <p:cNvSpPr/>
          <p:nvPr/>
        </p:nvSpPr>
        <p:spPr>
          <a:xfrm>
            <a:off x="5515663" y="2422271"/>
            <a:ext cx="398673" cy="398673"/>
          </a:xfrm>
          <a:prstGeom prst="roundRect">
            <a:avLst>
              <a:gd name="adj" fmla="val 18669"/>
            </a:avLst>
          </a:prstGeom>
          <a:solidFill>
            <a:srgbClr val="E1E1EA"/>
          </a:solidFill>
          <a:ln w="7620">
            <a:solidFill>
              <a:srgbClr val="C7C7D0"/>
            </a:solidFill>
            <a:prstDash val="solid"/>
          </a:ln>
        </p:spPr>
      </p:sp>
      <p:sp>
        <p:nvSpPr>
          <p:cNvPr id="6" name="Text 4"/>
          <p:cNvSpPr/>
          <p:nvPr/>
        </p:nvSpPr>
        <p:spPr>
          <a:xfrm>
            <a:off x="5658073" y="2488685"/>
            <a:ext cx="113760"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1</a:t>
            </a:r>
            <a:endParaRPr lang="en-US" sz="2070" dirty="0"/>
          </a:p>
        </p:txBody>
      </p:sp>
      <p:sp>
        <p:nvSpPr>
          <p:cNvPr id="7" name="Text 5"/>
          <p:cNvSpPr/>
          <p:nvPr/>
        </p:nvSpPr>
        <p:spPr>
          <a:xfrm>
            <a:off x="2525334" y="2400132"/>
            <a:ext cx="2215027" cy="276820"/>
          </a:xfrm>
          <a:prstGeom prst="rect">
            <a:avLst/>
          </a:prstGeom>
          <a:noFill/>
          <a:ln/>
        </p:spPr>
        <p:txBody>
          <a:bodyPr wrap="none" lIns="0" tIns="0" rIns="0" bIns="0" rtlCol="0" anchor="t"/>
          <a:lstStyle/>
          <a:p>
            <a:pPr marL="0" indent="0" algn="r">
              <a:lnSpc>
                <a:spcPts val="2750"/>
              </a:lnSpc>
              <a:buNone/>
            </a:pPr>
            <a:r>
              <a:rPr lang="en-US" sz="1718" dirty="0">
                <a:solidFill>
                  <a:srgbClr val="3C3939"/>
                </a:solidFill>
                <a:latin typeface="Raleway" pitchFamily="34" charset="0"/>
                <a:ea typeface="Raleway" pitchFamily="34" charset="-122"/>
                <a:cs typeface="Raleway" pitchFamily="34" charset="-120"/>
              </a:rPr>
              <a:t>Identify Themes</a:t>
            </a:r>
            <a:endParaRPr lang="en-US" sz="1718" dirty="0"/>
          </a:p>
        </p:txBody>
      </p:sp>
      <p:sp>
        <p:nvSpPr>
          <p:cNvPr id="8" name="Text 6"/>
          <p:cNvSpPr/>
          <p:nvPr/>
        </p:nvSpPr>
        <p:spPr>
          <a:xfrm>
            <a:off x="620148" y="2783271"/>
            <a:ext cx="4120213" cy="850553"/>
          </a:xfrm>
          <a:prstGeom prst="rect">
            <a:avLst/>
          </a:prstGeom>
          <a:noFill/>
          <a:ln/>
        </p:spPr>
        <p:txBody>
          <a:bodyPr wrap="square" lIns="0" tIns="0" rIns="0" bIns="0" rtlCol="0" anchor="t"/>
          <a:lstStyle/>
          <a:p>
            <a:pPr marL="0" indent="0" algn="r">
              <a:lnSpc>
                <a:spcPts val="2850"/>
              </a:lnSpc>
              <a:buNone/>
            </a:pPr>
            <a:r>
              <a:rPr lang="en-US" sz="1367" dirty="0">
                <a:solidFill>
                  <a:srgbClr val="3C3939"/>
                </a:solidFill>
                <a:latin typeface="Roboto" pitchFamily="34" charset="0"/>
                <a:ea typeface="Roboto" pitchFamily="34" charset="-122"/>
                <a:cs typeface="Roboto" pitchFamily="34" charset="-120"/>
              </a:rPr>
              <a:t>Clustering sentences can help uncover the underlying themes and topics within a large corpus of text.</a:t>
            </a:r>
            <a:endParaRPr lang="en-US" sz="1367" dirty="0"/>
          </a:p>
        </p:txBody>
      </p:sp>
      <p:sp>
        <p:nvSpPr>
          <p:cNvPr id="9" name="Shape 7"/>
          <p:cNvSpPr/>
          <p:nvPr/>
        </p:nvSpPr>
        <p:spPr>
          <a:xfrm>
            <a:off x="5890524" y="3495693"/>
            <a:ext cx="620148" cy="23812"/>
          </a:xfrm>
          <a:prstGeom prst="roundRect">
            <a:avLst>
              <a:gd name="adj" fmla="val 312558"/>
            </a:avLst>
          </a:prstGeom>
          <a:solidFill>
            <a:srgbClr val="C7C7D0"/>
          </a:solidFill>
          <a:ln/>
        </p:spPr>
      </p:sp>
      <p:sp>
        <p:nvSpPr>
          <p:cNvPr id="10" name="Shape 8"/>
          <p:cNvSpPr/>
          <p:nvPr/>
        </p:nvSpPr>
        <p:spPr>
          <a:xfrm>
            <a:off x="5515663" y="3308263"/>
            <a:ext cx="398673" cy="398673"/>
          </a:xfrm>
          <a:prstGeom prst="roundRect">
            <a:avLst>
              <a:gd name="adj" fmla="val 18669"/>
            </a:avLst>
          </a:prstGeom>
          <a:solidFill>
            <a:srgbClr val="E1E1EA"/>
          </a:solidFill>
          <a:ln w="7620">
            <a:solidFill>
              <a:srgbClr val="C7C7D0"/>
            </a:solidFill>
            <a:prstDash val="solid"/>
          </a:ln>
        </p:spPr>
      </p:sp>
      <p:sp>
        <p:nvSpPr>
          <p:cNvPr id="11" name="Text 9"/>
          <p:cNvSpPr/>
          <p:nvPr/>
        </p:nvSpPr>
        <p:spPr>
          <a:xfrm>
            <a:off x="5645701" y="3374677"/>
            <a:ext cx="138503"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2</a:t>
            </a:r>
            <a:endParaRPr lang="en-US" sz="2070" dirty="0"/>
          </a:p>
        </p:txBody>
      </p:sp>
      <p:sp>
        <p:nvSpPr>
          <p:cNvPr id="12" name="Text 10"/>
          <p:cNvSpPr/>
          <p:nvPr/>
        </p:nvSpPr>
        <p:spPr>
          <a:xfrm>
            <a:off x="6689638" y="3286125"/>
            <a:ext cx="2215027" cy="276820"/>
          </a:xfrm>
          <a:prstGeom prst="rect">
            <a:avLst/>
          </a:prstGeom>
          <a:noFill/>
          <a:ln/>
        </p:spPr>
        <p:txBody>
          <a:bodyPr wrap="none" lIns="0" tIns="0" rIns="0" bIns="0" rtlCol="0" anchor="t"/>
          <a:lstStyle/>
          <a:p>
            <a:pPr marL="0" indent="0" algn="l">
              <a:lnSpc>
                <a:spcPts val="2750"/>
              </a:lnSpc>
              <a:buNone/>
            </a:pPr>
            <a:r>
              <a:rPr lang="en-US" sz="1718" dirty="0">
                <a:solidFill>
                  <a:srgbClr val="3C3939"/>
                </a:solidFill>
                <a:latin typeface="Raleway" pitchFamily="34" charset="0"/>
                <a:ea typeface="Raleway" pitchFamily="34" charset="-122"/>
                <a:cs typeface="Raleway" pitchFamily="34" charset="-120"/>
              </a:rPr>
              <a:t>Summarization</a:t>
            </a:r>
            <a:endParaRPr lang="en-US" sz="1718" dirty="0"/>
          </a:p>
        </p:txBody>
      </p:sp>
      <p:sp>
        <p:nvSpPr>
          <p:cNvPr id="13" name="Text 11"/>
          <p:cNvSpPr/>
          <p:nvPr/>
        </p:nvSpPr>
        <p:spPr>
          <a:xfrm>
            <a:off x="6689638" y="3669264"/>
            <a:ext cx="4120213" cy="850553"/>
          </a:xfrm>
          <a:prstGeom prst="rect">
            <a:avLst/>
          </a:prstGeom>
          <a:noFill/>
          <a:ln/>
        </p:spPr>
        <p:txBody>
          <a:bodyPr wrap="square" lIns="0" tIns="0" rIns="0" bIns="0" rtlCol="0" anchor="t"/>
          <a:lstStyle/>
          <a:p>
            <a:pPr marL="0" indent="0" algn="l">
              <a:lnSpc>
                <a:spcPts val="2850"/>
              </a:lnSpc>
              <a:buNone/>
            </a:pPr>
            <a:r>
              <a:rPr lang="en-US" sz="1367" dirty="0">
                <a:solidFill>
                  <a:srgbClr val="3C3939"/>
                </a:solidFill>
                <a:latin typeface="Roboto" pitchFamily="34" charset="0"/>
                <a:ea typeface="Roboto" pitchFamily="34" charset="-122"/>
                <a:cs typeface="Roboto" pitchFamily="34" charset="-120"/>
              </a:rPr>
              <a:t>By grouping similar sentences, clustering can be used to generate concise, representative summaries of the text.</a:t>
            </a:r>
            <a:endParaRPr lang="en-US" sz="1367" dirty="0"/>
          </a:p>
        </p:txBody>
      </p:sp>
      <p:sp>
        <p:nvSpPr>
          <p:cNvPr id="14" name="Shape 12"/>
          <p:cNvSpPr/>
          <p:nvPr/>
        </p:nvSpPr>
        <p:spPr>
          <a:xfrm>
            <a:off x="4919327" y="4378337"/>
            <a:ext cx="620148" cy="23812"/>
          </a:xfrm>
          <a:prstGeom prst="roundRect">
            <a:avLst>
              <a:gd name="adj" fmla="val 312558"/>
            </a:avLst>
          </a:prstGeom>
          <a:solidFill>
            <a:srgbClr val="C7C7D0"/>
          </a:solidFill>
          <a:ln/>
        </p:spPr>
      </p:sp>
      <p:sp>
        <p:nvSpPr>
          <p:cNvPr id="15" name="Shape 13"/>
          <p:cNvSpPr/>
          <p:nvPr/>
        </p:nvSpPr>
        <p:spPr>
          <a:xfrm>
            <a:off x="5515663" y="4190907"/>
            <a:ext cx="398673" cy="398673"/>
          </a:xfrm>
          <a:prstGeom prst="roundRect">
            <a:avLst>
              <a:gd name="adj" fmla="val 18669"/>
            </a:avLst>
          </a:prstGeom>
          <a:solidFill>
            <a:srgbClr val="E1E1EA"/>
          </a:solidFill>
          <a:ln w="7620">
            <a:solidFill>
              <a:srgbClr val="C7C7D0"/>
            </a:solidFill>
            <a:prstDash val="solid"/>
          </a:ln>
        </p:spPr>
      </p:sp>
      <p:sp>
        <p:nvSpPr>
          <p:cNvPr id="16" name="Text 14"/>
          <p:cNvSpPr/>
          <p:nvPr/>
        </p:nvSpPr>
        <p:spPr>
          <a:xfrm>
            <a:off x="5644027" y="4257321"/>
            <a:ext cx="141944" cy="265844"/>
          </a:xfrm>
          <a:prstGeom prst="rect">
            <a:avLst/>
          </a:prstGeom>
          <a:noFill/>
          <a:ln/>
        </p:spPr>
        <p:txBody>
          <a:bodyPr wrap="none" lIns="0" tIns="0" rIns="0" bIns="0" rtlCol="0" anchor="t"/>
          <a:lstStyle/>
          <a:p>
            <a:pPr marL="0" indent="0" algn="ctr">
              <a:lnSpc>
                <a:spcPts val="2650"/>
              </a:lnSpc>
              <a:buNone/>
            </a:pPr>
            <a:r>
              <a:rPr lang="en-US" sz="2070" dirty="0">
                <a:solidFill>
                  <a:srgbClr val="3C3939"/>
                </a:solidFill>
                <a:latin typeface="Raleway" pitchFamily="34" charset="0"/>
                <a:ea typeface="Raleway" pitchFamily="34" charset="-122"/>
                <a:cs typeface="Raleway" pitchFamily="34" charset="-120"/>
              </a:rPr>
              <a:t>3</a:t>
            </a:r>
            <a:endParaRPr lang="en-US" sz="2070" dirty="0"/>
          </a:p>
        </p:txBody>
      </p:sp>
      <p:sp>
        <p:nvSpPr>
          <p:cNvPr id="17" name="Text 15"/>
          <p:cNvSpPr/>
          <p:nvPr/>
        </p:nvSpPr>
        <p:spPr>
          <a:xfrm>
            <a:off x="2525334" y="4168768"/>
            <a:ext cx="2215027" cy="276820"/>
          </a:xfrm>
          <a:prstGeom prst="rect">
            <a:avLst/>
          </a:prstGeom>
          <a:noFill/>
          <a:ln/>
        </p:spPr>
        <p:txBody>
          <a:bodyPr wrap="none" lIns="0" tIns="0" rIns="0" bIns="0" rtlCol="0" anchor="t"/>
          <a:lstStyle/>
          <a:p>
            <a:pPr marL="0" indent="0" algn="r">
              <a:lnSpc>
                <a:spcPts val="2750"/>
              </a:lnSpc>
              <a:buNone/>
            </a:pPr>
            <a:r>
              <a:rPr lang="en-US" sz="1718" dirty="0">
                <a:solidFill>
                  <a:srgbClr val="3C3939"/>
                </a:solidFill>
                <a:latin typeface="Raleway" pitchFamily="34" charset="0"/>
                <a:ea typeface="Raleway" pitchFamily="34" charset="-122"/>
                <a:cs typeface="Raleway" pitchFamily="34" charset="-120"/>
              </a:rPr>
              <a:t>Information Retrieval</a:t>
            </a:r>
            <a:endParaRPr lang="en-US" sz="1718" dirty="0"/>
          </a:p>
        </p:txBody>
      </p:sp>
      <p:sp>
        <p:nvSpPr>
          <p:cNvPr id="18" name="Text 16"/>
          <p:cNvSpPr/>
          <p:nvPr/>
        </p:nvSpPr>
        <p:spPr>
          <a:xfrm>
            <a:off x="620148" y="4551908"/>
            <a:ext cx="4120213" cy="850553"/>
          </a:xfrm>
          <a:prstGeom prst="rect">
            <a:avLst/>
          </a:prstGeom>
          <a:noFill/>
          <a:ln/>
        </p:spPr>
        <p:txBody>
          <a:bodyPr wrap="square" lIns="0" tIns="0" rIns="0" bIns="0" rtlCol="0" anchor="t"/>
          <a:lstStyle/>
          <a:p>
            <a:pPr marL="0" indent="0" algn="r">
              <a:lnSpc>
                <a:spcPts val="2850"/>
              </a:lnSpc>
              <a:buNone/>
            </a:pPr>
            <a:r>
              <a:rPr lang="en-US" sz="1367" dirty="0">
                <a:solidFill>
                  <a:srgbClr val="3C3939"/>
                </a:solidFill>
                <a:latin typeface="Roboto" pitchFamily="34" charset="0"/>
                <a:ea typeface="Roboto" pitchFamily="34" charset="-122"/>
                <a:cs typeface="Roboto" pitchFamily="34" charset="-120"/>
              </a:rPr>
              <a:t>Clustering can improve the relevance and accuracy of information retrieval systems by grouping related documents or sentences.</a:t>
            </a:r>
            <a:endParaRPr lang="en-US" sz="1367"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AB3945-DDDC-24D9-7A39-2C74361178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06" y="0"/>
            <a:ext cx="11279188" cy="6445250"/>
          </a:xfrm>
          <a:prstGeom prst="rect">
            <a:avLst/>
          </a:prstGeom>
        </p:spPr>
      </p:pic>
    </p:spTree>
    <p:extLst>
      <p:ext uri="{BB962C8B-B14F-4D97-AF65-F5344CB8AC3E}">
        <p14:creationId xmlns:p14="http://schemas.microsoft.com/office/powerpoint/2010/main" val="2740581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20148" y="1180392"/>
            <a:ext cx="10189703" cy="1107467"/>
          </a:xfrm>
          <a:prstGeom prst="rect">
            <a:avLst/>
          </a:prstGeom>
          <a:noFill/>
          <a:ln/>
        </p:spPr>
        <p:txBody>
          <a:bodyPr wrap="squar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Choosing a Clustering Algorithm: K-Means Clustering</a:t>
            </a:r>
            <a:endParaRPr lang="en-US" sz="3476" dirty="0"/>
          </a:p>
        </p:txBody>
      </p:sp>
      <p:sp>
        <p:nvSpPr>
          <p:cNvPr id="3" name="Text 1"/>
          <p:cNvSpPr/>
          <p:nvPr/>
        </p:nvSpPr>
        <p:spPr>
          <a:xfrm>
            <a:off x="620148" y="2642164"/>
            <a:ext cx="3219338" cy="584708"/>
          </a:xfrm>
          <a:prstGeom prst="rect">
            <a:avLst/>
          </a:prstGeom>
          <a:noFill/>
          <a:ln/>
        </p:spPr>
        <p:txBody>
          <a:bodyPr wrap="none" lIns="0" tIns="0" rIns="0" bIns="0" rtlCol="0" anchor="t"/>
          <a:lstStyle/>
          <a:p>
            <a:pPr marL="0" indent="0" algn="ctr">
              <a:lnSpc>
                <a:spcPts val="5850"/>
              </a:lnSpc>
              <a:buNone/>
            </a:pPr>
            <a:endParaRPr lang="en-US" sz="4570" dirty="0"/>
          </a:p>
        </p:txBody>
      </p:sp>
      <p:sp>
        <p:nvSpPr>
          <p:cNvPr id="4" name="Text 2"/>
          <p:cNvSpPr/>
          <p:nvPr/>
        </p:nvSpPr>
        <p:spPr>
          <a:xfrm>
            <a:off x="1122257" y="3448254"/>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K-Means Basics</a:t>
            </a:r>
            <a:endParaRPr lang="en-US" sz="1718" dirty="0"/>
          </a:p>
        </p:txBody>
      </p:sp>
      <p:sp>
        <p:nvSpPr>
          <p:cNvPr id="5" name="Text 3"/>
          <p:cNvSpPr/>
          <p:nvPr/>
        </p:nvSpPr>
        <p:spPr>
          <a:xfrm>
            <a:off x="620148" y="3831393"/>
            <a:ext cx="3219338" cy="1134070"/>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K-Means is a popular clustering algorithm that aims to partition the data into K distinct clusters based on similarity.</a:t>
            </a:r>
            <a:endParaRPr lang="en-US" sz="1367" dirty="0"/>
          </a:p>
        </p:txBody>
      </p:sp>
      <p:sp>
        <p:nvSpPr>
          <p:cNvPr id="6" name="Text 4"/>
          <p:cNvSpPr/>
          <p:nvPr/>
        </p:nvSpPr>
        <p:spPr>
          <a:xfrm>
            <a:off x="4105237" y="2642164"/>
            <a:ext cx="3219431" cy="584708"/>
          </a:xfrm>
          <a:prstGeom prst="rect">
            <a:avLst/>
          </a:prstGeom>
          <a:noFill/>
          <a:ln/>
        </p:spPr>
        <p:txBody>
          <a:bodyPr wrap="none" lIns="0" tIns="0" rIns="0" bIns="0" rtlCol="0" anchor="t"/>
          <a:lstStyle/>
          <a:p>
            <a:pPr marL="0" indent="0" algn="ctr">
              <a:lnSpc>
                <a:spcPts val="5850"/>
              </a:lnSpc>
              <a:buNone/>
            </a:pPr>
            <a:endParaRPr lang="en-US" sz="4570" dirty="0"/>
          </a:p>
        </p:txBody>
      </p:sp>
      <p:sp>
        <p:nvSpPr>
          <p:cNvPr id="7" name="Text 5"/>
          <p:cNvSpPr/>
          <p:nvPr/>
        </p:nvSpPr>
        <p:spPr>
          <a:xfrm>
            <a:off x="4607439" y="3448254"/>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Key Steps</a:t>
            </a:r>
            <a:endParaRPr lang="en-US" sz="1718" dirty="0"/>
          </a:p>
        </p:txBody>
      </p:sp>
      <p:sp>
        <p:nvSpPr>
          <p:cNvPr id="8" name="Text 6"/>
          <p:cNvSpPr/>
          <p:nvPr/>
        </p:nvSpPr>
        <p:spPr>
          <a:xfrm>
            <a:off x="4105237" y="3831393"/>
            <a:ext cx="3219431" cy="1417588"/>
          </a:xfrm>
          <a:prstGeom prst="rect">
            <a:avLst/>
          </a:prstGeom>
          <a:noFill/>
          <a:ln/>
        </p:spPr>
        <p:txBody>
          <a:bodyPr wrap="square" lIns="0" tIns="0" rIns="0" bIns="0" rtlCol="0" anchor="t"/>
          <a:lstStyle/>
          <a:p>
            <a:pPr marL="342900" indent="-342900" algn="ctr">
              <a:lnSpc>
                <a:spcPts val="2850"/>
              </a:lnSpc>
              <a:buAutoNum type="arabicPeriod"/>
            </a:pPr>
            <a:r>
              <a:rPr lang="en-US" sz="1367" dirty="0">
                <a:solidFill>
                  <a:srgbClr val="3C3939"/>
                </a:solidFill>
                <a:latin typeface="Roboto" pitchFamily="34" charset="0"/>
                <a:ea typeface="Roboto" pitchFamily="34" charset="-122"/>
                <a:cs typeface="Roboto" pitchFamily="34" charset="-120"/>
              </a:rPr>
              <a:t>Initialize K cluster centroids randomly.</a:t>
            </a:r>
          </a:p>
          <a:p>
            <a:pPr algn="ctr">
              <a:lnSpc>
                <a:spcPts val="2850"/>
              </a:lnSpc>
            </a:pPr>
            <a:r>
              <a:rPr lang="en-US" sz="1367" dirty="0">
                <a:solidFill>
                  <a:srgbClr val="3C3939"/>
                </a:solidFill>
                <a:latin typeface="Roboto" pitchFamily="34" charset="0"/>
                <a:ea typeface="Roboto" pitchFamily="34" charset="-122"/>
                <a:cs typeface="Roboto" pitchFamily="34" charset="-120"/>
              </a:rPr>
              <a:t>2. Assign each data point to the nearest centroid </a:t>
            </a:r>
          </a:p>
          <a:p>
            <a:pPr algn="ctr">
              <a:lnSpc>
                <a:spcPts val="2850"/>
              </a:lnSpc>
            </a:pPr>
            <a:r>
              <a:rPr lang="en-US" sz="1367" dirty="0">
                <a:solidFill>
                  <a:srgbClr val="3C3939"/>
                </a:solidFill>
                <a:latin typeface="Roboto" pitchFamily="34" charset="0"/>
                <a:ea typeface="Roboto" pitchFamily="34" charset="-122"/>
                <a:cs typeface="Roboto" pitchFamily="34" charset="-120"/>
              </a:rPr>
              <a:t>3. Update the centroids based on the assigned data points </a:t>
            </a:r>
          </a:p>
          <a:p>
            <a:pPr algn="ctr">
              <a:lnSpc>
                <a:spcPts val="2850"/>
              </a:lnSpc>
            </a:pPr>
            <a:r>
              <a:rPr lang="en-US" sz="1367" dirty="0">
                <a:solidFill>
                  <a:srgbClr val="3C3939"/>
                </a:solidFill>
                <a:latin typeface="Roboto" pitchFamily="34" charset="0"/>
                <a:ea typeface="Roboto" pitchFamily="34" charset="-122"/>
                <a:cs typeface="Roboto" pitchFamily="34" charset="-120"/>
              </a:rPr>
              <a:t>4. Repeat steps 2-3 until convergence</a:t>
            </a:r>
            <a:endParaRPr lang="en-US" sz="1367" dirty="0"/>
          </a:p>
        </p:txBody>
      </p:sp>
      <p:sp>
        <p:nvSpPr>
          <p:cNvPr id="9" name="Text 7"/>
          <p:cNvSpPr/>
          <p:nvPr/>
        </p:nvSpPr>
        <p:spPr>
          <a:xfrm>
            <a:off x="7590420" y="2642164"/>
            <a:ext cx="3219338" cy="584708"/>
          </a:xfrm>
          <a:prstGeom prst="rect">
            <a:avLst/>
          </a:prstGeom>
          <a:noFill/>
          <a:ln/>
        </p:spPr>
        <p:txBody>
          <a:bodyPr wrap="none" lIns="0" tIns="0" rIns="0" bIns="0" rtlCol="0" anchor="t"/>
          <a:lstStyle/>
          <a:p>
            <a:pPr marL="0" indent="0" algn="ctr">
              <a:lnSpc>
                <a:spcPts val="5850"/>
              </a:lnSpc>
              <a:buNone/>
            </a:pPr>
            <a:endParaRPr lang="en-US" sz="4570" dirty="0"/>
          </a:p>
        </p:txBody>
      </p:sp>
      <p:sp>
        <p:nvSpPr>
          <p:cNvPr id="10" name="Text 8"/>
          <p:cNvSpPr/>
          <p:nvPr/>
        </p:nvSpPr>
        <p:spPr>
          <a:xfrm>
            <a:off x="8092529" y="3448254"/>
            <a:ext cx="2215027" cy="276820"/>
          </a:xfrm>
          <a:prstGeom prst="rect">
            <a:avLst/>
          </a:prstGeom>
          <a:noFill/>
          <a:ln/>
        </p:spPr>
        <p:txBody>
          <a:bodyPr wrap="none" lIns="0" tIns="0" rIns="0" bIns="0" rtlCol="0" anchor="t"/>
          <a:lstStyle/>
          <a:p>
            <a:pPr marL="0" indent="0" algn="ctr">
              <a:lnSpc>
                <a:spcPts val="2750"/>
              </a:lnSpc>
              <a:buNone/>
            </a:pPr>
            <a:r>
              <a:rPr lang="en-US" sz="1718" dirty="0">
                <a:solidFill>
                  <a:srgbClr val="3C3939"/>
                </a:solidFill>
                <a:latin typeface="Raleway" pitchFamily="34" charset="0"/>
                <a:ea typeface="Raleway" pitchFamily="34" charset="-122"/>
                <a:cs typeface="Raleway" pitchFamily="34" charset="-120"/>
              </a:rPr>
              <a:t>Advantages</a:t>
            </a:r>
            <a:endParaRPr lang="en-US" sz="1718" dirty="0"/>
          </a:p>
        </p:txBody>
      </p:sp>
      <p:sp>
        <p:nvSpPr>
          <p:cNvPr id="11" name="Text 9"/>
          <p:cNvSpPr/>
          <p:nvPr/>
        </p:nvSpPr>
        <p:spPr>
          <a:xfrm>
            <a:off x="7590420" y="3831393"/>
            <a:ext cx="3219338" cy="1134070"/>
          </a:xfrm>
          <a:prstGeom prst="rect">
            <a:avLst/>
          </a:prstGeom>
          <a:noFill/>
          <a:ln/>
        </p:spPr>
        <p:txBody>
          <a:bodyPr wrap="square" lIns="0" tIns="0" rIns="0" bIns="0" rtlCol="0" anchor="t"/>
          <a:lstStyle/>
          <a:p>
            <a:pPr marL="0" indent="0" algn="ctr">
              <a:lnSpc>
                <a:spcPts val="2850"/>
              </a:lnSpc>
              <a:buNone/>
            </a:pPr>
            <a:r>
              <a:rPr lang="en-US" sz="1367" dirty="0">
                <a:solidFill>
                  <a:srgbClr val="3C3939"/>
                </a:solidFill>
                <a:latin typeface="Roboto" pitchFamily="34" charset="0"/>
                <a:ea typeface="Roboto" pitchFamily="34" charset="-122"/>
                <a:cs typeface="Roboto" pitchFamily="34" charset="-120"/>
              </a:rPr>
              <a:t>K-Means is efficient, scalable, and easy to interpret, making it a widely-used choice for sentence clustering in text summarization.</a:t>
            </a:r>
            <a:endParaRPr lang="en-US" sz="1367"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BA5D48AA-D190-4C52-1F69-7DF3940175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232138"/>
            <a:ext cx="9448800" cy="435022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6C708BE-BDDD-83DB-AA5B-92E0514121F6}"/>
              </a:ext>
            </a:extLst>
          </p:cNvPr>
          <p:cNvSpPr txBox="1"/>
          <p:nvPr/>
        </p:nvSpPr>
        <p:spPr>
          <a:xfrm>
            <a:off x="533400" y="4670425"/>
            <a:ext cx="9448800" cy="646331"/>
          </a:xfrm>
          <a:prstGeom prst="rect">
            <a:avLst/>
          </a:prstGeom>
          <a:noFill/>
        </p:spPr>
        <p:txBody>
          <a:bodyPr wrap="square" rtlCol="0">
            <a:spAutoFit/>
          </a:bodyPr>
          <a:lstStyle/>
          <a:p>
            <a:pPr algn="ctr"/>
            <a:r>
              <a:rPr lang="en-US" b="0" i="0" dirty="0">
                <a:solidFill>
                  <a:srgbClr val="6B6B6B"/>
                </a:solidFill>
                <a:effectLst/>
                <a:latin typeface="sohne"/>
              </a:rPr>
              <a:t>Each point represents a sentence in the vector space. The sentences circled in yellow represent the sentences that are closest to the cluster center and would be used in the summary.</a:t>
            </a:r>
            <a:endParaRPr lang="en-IN" dirty="0"/>
          </a:p>
        </p:txBody>
      </p:sp>
    </p:spTree>
    <p:extLst>
      <p:ext uri="{BB962C8B-B14F-4D97-AF65-F5344CB8AC3E}">
        <p14:creationId xmlns:p14="http://schemas.microsoft.com/office/powerpoint/2010/main" val="1243861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7143750" y="253"/>
            <a:ext cx="4286249" cy="6438645"/>
          </a:xfrm>
          <a:prstGeom prst="rect">
            <a:avLst/>
          </a:prstGeom>
        </p:spPr>
      </p:pic>
      <p:sp>
        <p:nvSpPr>
          <p:cNvPr id="5" name="object 5"/>
          <p:cNvSpPr txBox="1">
            <a:spLocks noGrp="1"/>
          </p:cNvSpPr>
          <p:nvPr>
            <p:ph type="title"/>
          </p:nvPr>
        </p:nvSpPr>
        <p:spPr>
          <a:xfrm>
            <a:off x="587375" y="2460625"/>
            <a:ext cx="4286248" cy="498598"/>
          </a:xfrm>
          <a:prstGeom prst="rect">
            <a:avLst/>
          </a:prstGeom>
        </p:spPr>
        <p:txBody>
          <a:bodyPr vert="horz" wrap="square" lIns="0" tIns="6350" rIns="0" bIns="0" rtlCol="0">
            <a:spAutoFit/>
          </a:bodyPr>
          <a:lstStyle/>
          <a:p>
            <a:pPr marL="12700" marR="5080">
              <a:lnSpc>
                <a:spcPts val="4200"/>
              </a:lnSpc>
              <a:spcBef>
                <a:spcPts val="50"/>
              </a:spcBef>
            </a:pPr>
            <a:r>
              <a:rPr spc="-254" dirty="0"/>
              <a:t>Text</a:t>
            </a:r>
            <a:r>
              <a:rPr spc="-335" dirty="0"/>
              <a:t> </a:t>
            </a:r>
            <a:r>
              <a:rPr spc="-215" dirty="0"/>
              <a:t>Summarization</a:t>
            </a:r>
            <a:r>
              <a:rPr lang="en-IN" spc="-215" dirty="0"/>
              <a:t> :</a:t>
            </a:r>
            <a:endParaRPr spc="-280" dirty="0"/>
          </a:p>
        </p:txBody>
      </p:sp>
      <p:sp>
        <p:nvSpPr>
          <p:cNvPr id="6" name="object 6"/>
          <p:cNvSpPr txBox="1"/>
          <p:nvPr/>
        </p:nvSpPr>
        <p:spPr>
          <a:xfrm>
            <a:off x="587375" y="3279140"/>
            <a:ext cx="5963920" cy="2001445"/>
          </a:xfrm>
          <a:prstGeom prst="rect">
            <a:avLst/>
          </a:prstGeom>
        </p:spPr>
        <p:txBody>
          <a:bodyPr vert="horz" wrap="square" lIns="0" tIns="12700" rIns="0" bIns="0" rtlCol="0">
            <a:spAutoFit/>
          </a:bodyPr>
          <a:lstStyle/>
          <a:p>
            <a:pPr marL="12700" marR="5080">
              <a:lnSpc>
                <a:spcPct val="134300"/>
              </a:lnSpc>
              <a:spcBef>
                <a:spcPts val="100"/>
              </a:spcBef>
            </a:pPr>
            <a:r>
              <a:rPr lang="en-US" sz="1400" dirty="0"/>
              <a:t>Text summarization is the process of automatically generating a shorter version of a document that captures its important points. It is significant because it allows you to quickly understand large volumes of material, helps you cope with the vast amount of information available today, and makes it easier to grasp the primary message of a document. Text summarization is used in applications such as news aggregation, email summarization, and academic research.</a:t>
            </a:r>
            <a:endParaRPr lang="en-US" sz="1350" dirty="0">
              <a:latin typeface="Tahoma"/>
              <a:cs typeface="Tahom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143750" y="0"/>
            <a:ext cx="4286250" cy="6429375"/>
          </a:xfrm>
          <a:prstGeom prst="rect">
            <a:avLst/>
          </a:prstGeom>
        </p:spPr>
      </p:pic>
      <p:sp>
        <p:nvSpPr>
          <p:cNvPr id="3" name="Text 0"/>
          <p:cNvSpPr/>
          <p:nvPr/>
        </p:nvSpPr>
        <p:spPr>
          <a:xfrm>
            <a:off x="620148" y="986451"/>
            <a:ext cx="4430148" cy="553733"/>
          </a:xfrm>
          <a:prstGeom prst="rect">
            <a:avLst/>
          </a:prstGeom>
          <a:noFill/>
          <a:ln/>
        </p:spPr>
        <p:txBody>
          <a:bodyPr wrap="none" lIns="0" tIns="0" rIns="0" bIns="0" rtlCol="0" anchor="t"/>
          <a:lstStyle/>
          <a:p>
            <a:pPr marL="0" indent="0">
              <a:lnSpc>
                <a:spcPts val="5550"/>
              </a:lnSpc>
              <a:buNone/>
            </a:pPr>
            <a:r>
              <a:rPr lang="en-US" sz="3476" b="1" dirty="0">
                <a:solidFill>
                  <a:srgbClr val="282824"/>
                </a:solidFill>
                <a:latin typeface="Lato Bold" pitchFamily="34" charset="0"/>
                <a:ea typeface="Lato Bold" pitchFamily="34" charset="-122"/>
                <a:cs typeface="Lato Bold" pitchFamily="34" charset="-120"/>
              </a:rPr>
              <a:t>Evaluation Metrics</a:t>
            </a:r>
            <a:endParaRPr lang="en-US" sz="3476" dirty="0"/>
          </a:p>
        </p:txBody>
      </p:sp>
      <p:sp>
        <p:nvSpPr>
          <p:cNvPr id="4" name="Shape 1"/>
          <p:cNvSpPr/>
          <p:nvPr/>
        </p:nvSpPr>
        <p:spPr>
          <a:xfrm>
            <a:off x="620148" y="1805935"/>
            <a:ext cx="2863174" cy="2155124"/>
          </a:xfrm>
          <a:prstGeom prst="roundRect">
            <a:avLst>
              <a:gd name="adj" fmla="val 1233"/>
            </a:avLst>
          </a:prstGeom>
          <a:solidFill>
            <a:srgbClr val="F2F2F2"/>
          </a:solidFill>
          <a:ln/>
        </p:spPr>
      </p:sp>
      <p:sp>
        <p:nvSpPr>
          <p:cNvPr id="5" name="Text 2"/>
          <p:cNvSpPr/>
          <p:nvPr/>
        </p:nvSpPr>
        <p:spPr>
          <a:xfrm>
            <a:off x="797346" y="1983135"/>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000000"/>
                </a:solidFill>
                <a:latin typeface="Lato Bold" pitchFamily="34" charset="0"/>
                <a:ea typeface="Lato Bold" pitchFamily="34" charset="-122"/>
                <a:cs typeface="Lato Bold" pitchFamily="34" charset="-120"/>
              </a:rPr>
              <a:t>ROUGE Scores</a:t>
            </a:r>
            <a:endParaRPr lang="en-US" sz="1718" dirty="0"/>
          </a:p>
        </p:txBody>
      </p:sp>
      <p:sp>
        <p:nvSpPr>
          <p:cNvPr id="6" name="Text 3"/>
          <p:cNvSpPr/>
          <p:nvPr/>
        </p:nvSpPr>
        <p:spPr>
          <a:xfrm>
            <a:off x="797346" y="2366274"/>
            <a:ext cx="2508777" cy="1417588"/>
          </a:xfrm>
          <a:prstGeom prst="rect">
            <a:avLst/>
          </a:prstGeom>
          <a:noFill/>
          <a:ln/>
        </p:spPr>
        <p:txBody>
          <a:bodyPr wrap="square" lIns="0" tIns="0" rIns="0" bIns="0" rtlCol="0" anchor="t"/>
          <a:lstStyle/>
          <a:p>
            <a:pPr marL="0" indent="0">
              <a:lnSpc>
                <a:spcPts val="2850"/>
              </a:lnSpc>
              <a:buNone/>
            </a:pPr>
            <a:r>
              <a:rPr lang="en-US" sz="1367" dirty="0">
                <a:solidFill>
                  <a:srgbClr val="000000"/>
                </a:solidFill>
                <a:latin typeface="Lato" pitchFamily="34" charset="0"/>
                <a:ea typeface="Lato" pitchFamily="34" charset="-122"/>
                <a:cs typeface="Lato" pitchFamily="34" charset="-120"/>
              </a:rPr>
              <a:t>We'll use the ROUGE metric suite to assess the quality of our generated summaries, measuring their similarity to reference summaries.</a:t>
            </a:r>
            <a:endParaRPr lang="en-US" sz="1367" dirty="0"/>
          </a:p>
        </p:txBody>
      </p:sp>
      <p:sp>
        <p:nvSpPr>
          <p:cNvPr id="7" name="Shape 4"/>
          <p:cNvSpPr/>
          <p:nvPr/>
        </p:nvSpPr>
        <p:spPr>
          <a:xfrm>
            <a:off x="3660521" y="1805935"/>
            <a:ext cx="2863174" cy="2155124"/>
          </a:xfrm>
          <a:prstGeom prst="roundRect">
            <a:avLst>
              <a:gd name="adj" fmla="val 1233"/>
            </a:avLst>
          </a:prstGeom>
          <a:solidFill>
            <a:srgbClr val="F2F2F2"/>
          </a:solidFill>
          <a:ln/>
        </p:spPr>
      </p:sp>
      <p:sp>
        <p:nvSpPr>
          <p:cNvPr id="8" name="Text 5"/>
          <p:cNvSpPr/>
          <p:nvPr/>
        </p:nvSpPr>
        <p:spPr>
          <a:xfrm>
            <a:off x="3837719" y="1983135"/>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000000"/>
                </a:solidFill>
                <a:latin typeface="Lato Bold" pitchFamily="34" charset="0"/>
                <a:ea typeface="Lato Bold" pitchFamily="34" charset="-122"/>
                <a:cs typeface="Lato Bold" pitchFamily="34" charset="-120"/>
              </a:rPr>
              <a:t>Coherence Measures</a:t>
            </a:r>
            <a:endParaRPr lang="en-US" sz="1718" dirty="0"/>
          </a:p>
        </p:txBody>
      </p:sp>
      <p:sp>
        <p:nvSpPr>
          <p:cNvPr id="9" name="Text 6"/>
          <p:cNvSpPr/>
          <p:nvPr/>
        </p:nvSpPr>
        <p:spPr>
          <a:xfrm>
            <a:off x="3837719" y="2366274"/>
            <a:ext cx="2508777" cy="1134070"/>
          </a:xfrm>
          <a:prstGeom prst="rect">
            <a:avLst/>
          </a:prstGeom>
          <a:noFill/>
          <a:ln/>
        </p:spPr>
        <p:txBody>
          <a:bodyPr wrap="square" lIns="0" tIns="0" rIns="0" bIns="0" rtlCol="0" anchor="t"/>
          <a:lstStyle/>
          <a:p>
            <a:pPr marL="0" indent="0">
              <a:lnSpc>
                <a:spcPts val="2850"/>
              </a:lnSpc>
              <a:buNone/>
            </a:pPr>
            <a:r>
              <a:rPr lang="en-US" sz="1367" dirty="0">
                <a:solidFill>
                  <a:srgbClr val="000000"/>
                </a:solidFill>
                <a:latin typeface="Lato" pitchFamily="34" charset="0"/>
                <a:ea typeface="Lato" pitchFamily="34" charset="-122"/>
                <a:cs typeface="Lato" pitchFamily="34" charset="-120"/>
              </a:rPr>
              <a:t>In addition, we'll evaluate the coherence and readability of the extracted sentences using advanced NLP techniques.</a:t>
            </a:r>
            <a:endParaRPr lang="en-US" sz="1367" dirty="0"/>
          </a:p>
        </p:txBody>
      </p:sp>
      <p:sp>
        <p:nvSpPr>
          <p:cNvPr id="10" name="Shape 7"/>
          <p:cNvSpPr/>
          <p:nvPr/>
        </p:nvSpPr>
        <p:spPr>
          <a:xfrm>
            <a:off x="620148" y="4138259"/>
            <a:ext cx="5903453" cy="1304571"/>
          </a:xfrm>
          <a:prstGeom prst="roundRect">
            <a:avLst>
              <a:gd name="adj" fmla="val 2038"/>
            </a:avLst>
          </a:prstGeom>
          <a:solidFill>
            <a:srgbClr val="F2F2F2"/>
          </a:solidFill>
          <a:ln/>
        </p:spPr>
      </p:sp>
      <p:sp>
        <p:nvSpPr>
          <p:cNvPr id="11" name="Text 8"/>
          <p:cNvSpPr/>
          <p:nvPr/>
        </p:nvSpPr>
        <p:spPr>
          <a:xfrm>
            <a:off x="797346" y="4315457"/>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000000"/>
                </a:solidFill>
                <a:latin typeface="Lato Bold" pitchFamily="34" charset="0"/>
                <a:ea typeface="Lato Bold" pitchFamily="34" charset="-122"/>
                <a:cs typeface="Lato Bold" pitchFamily="34" charset="-120"/>
              </a:rPr>
              <a:t>Human Evaluation</a:t>
            </a:r>
            <a:endParaRPr lang="en-US" sz="1718" dirty="0"/>
          </a:p>
        </p:txBody>
      </p:sp>
      <p:sp>
        <p:nvSpPr>
          <p:cNvPr id="12" name="Text 9"/>
          <p:cNvSpPr/>
          <p:nvPr/>
        </p:nvSpPr>
        <p:spPr>
          <a:xfrm>
            <a:off x="797346" y="4698596"/>
            <a:ext cx="5549057" cy="567035"/>
          </a:xfrm>
          <a:prstGeom prst="rect">
            <a:avLst/>
          </a:prstGeom>
          <a:noFill/>
          <a:ln/>
        </p:spPr>
        <p:txBody>
          <a:bodyPr wrap="square" lIns="0" tIns="0" rIns="0" bIns="0" rtlCol="0" anchor="t"/>
          <a:lstStyle/>
          <a:p>
            <a:pPr marL="0" indent="0">
              <a:lnSpc>
                <a:spcPts val="2850"/>
              </a:lnSpc>
              <a:buNone/>
            </a:pPr>
            <a:r>
              <a:rPr lang="en-US" sz="1367" dirty="0">
                <a:solidFill>
                  <a:srgbClr val="000000"/>
                </a:solidFill>
                <a:latin typeface="Lato" pitchFamily="34" charset="0"/>
                <a:ea typeface="Lato" pitchFamily="34" charset="-122"/>
                <a:cs typeface="Lato" pitchFamily="34" charset="-120"/>
              </a:rPr>
              <a:t>To ensure the practical usefulness of our approach, we'll also conduct human evaluation studies with domain experts.</a:t>
            </a:r>
            <a:endParaRPr lang="en-US" sz="1367"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4" name="Text 1"/>
          <p:cNvSpPr/>
          <p:nvPr/>
        </p:nvSpPr>
        <p:spPr>
          <a:xfrm>
            <a:off x="601265" y="611311"/>
            <a:ext cx="4345688" cy="536804"/>
          </a:xfrm>
          <a:prstGeom prst="rect">
            <a:avLst/>
          </a:prstGeom>
          <a:noFill/>
          <a:ln/>
        </p:spPr>
        <p:txBody>
          <a:bodyPr wrap="none" lIns="0" tIns="0" rIns="0" bIns="0" rtlCol="0" anchor="t"/>
          <a:lstStyle/>
          <a:p>
            <a:pPr marL="0" indent="0">
              <a:lnSpc>
                <a:spcPts val="5400"/>
              </a:lnSpc>
              <a:buNone/>
            </a:pPr>
            <a:r>
              <a:rPr lang="en-US" sz="3359" b="1" dirty="0">
                <a:solidFill>
                  <a:srgbClr val="282824"/>
                </a:solidFill>
                <a:latin typeface="Lato Bold" pitchFamily="34" charset="0"/>
                <a:ea typeface="Lato Bold" pitchFamily="34" charset="-122"/>
                <a:cs typeface="Lato Bold" pitchFamily="34" charset="-120"/>
              </a:rPr>
              <a:t>Results and Discussion</a:t>
            </a:r>
            <a:endParaRPr lang="en-US" sz="3359" dirty="0"/>
          </a:p>
        </p:txBody>
      </p:sp>
      <p:sp>
        <p:nvSpPr>
          <p:cNvPr id="5" name="Shape 2"/>
          <p:cNvSpPr/>
          <p:nvPr/>
        </p:nvSpPr>
        <p:spPr>
          <a:xfrm>
            <a:off x="847017" y="1405775"/>
            <a:ext cx="23812" cy="4412289"/>
          </a:xfrm>
          <a:prstGeom prst="roundRect">
            <a:avLst>
              <a:gd name="adj" fmla="val 108221"/>
            </a:avLst>
          </a:prstGeom>
          <a:solidFill>
            <a:srgbClr val="CBC5B8"/>
          </a:solidFill>
          <a:ln/>
        </p:spPr>
      </p:sp>
      <p:sp>
        <p:nvSpPr>
          <p:cNvPr id="6" name="Shape 3"/>
          <p:cNvSpPr/>
          <p:nvPr/>
        </p:nvSpPr>
        <p:spPr>
          <a:xfrm>
            <a:off x="1028355" y="1780263"/>
            <a:ext cx="601265" cy="23812"/>
          </a:xfrm>
          <a:prstGeom prst="roundRect">
            <a:avLst>
              <a:gd name="adj" fmla="val 108221"/>
            </a:avLst>
          </a:prstGeom>
          <a:solidFill>
            <a:srgbClr val="D8D8D8"/>
          </a:solidFill>
          <a:ln/>
        </p:spPr>
      </p:sp>
      <p:sp>
        <p:nvSpPr>
          <p:cNvPr id="7" name="Shape 4"/>
          <p:cNvSpPr/>
          <p:nvPr/>
        </p:nvSpPr>
        <p:spPr>
          <a:xfrm>
            <a:off x="665680" y="1598971"/>
            <a:ext cx="386488" cy="386488"/>
          </a:xfrm>
          <a:prstGeom prst="roundRect">
            <a:avLst>
              <a:gd name="adj" fmla="val 6668"/>
            </a:avLst>
          </a:prstGeom>
          <a:solidFill>
            <a:srgbClr val="F2F2F2"/>
          </a:solidFill>
          <a:ln/>
        </p:spPr>
      </p:sp>
      <p:sp>
        <p:nvSpPr>
          <p:cNvPr id="8" name="Text 5"/>
          <p:cNvSpPr/>
          <p:nvPr/>
        </p:nvSpPr>
        <p:spPr>
          <a:xfrm>
            <a:off x="784184" y="1663340"/>
            <a:ext cx="149478" cy="257658"/>
          </a:xfrm>
          <a:prstGeom prst="rect">
            <a:avLst/>
          </a:prstGeom>
          <a:noFill/>
          <a:ln/>
        </p:spPr>
        <p:txBody>
          <a:bodyPr wrap="none" lIns="0" tIns="0" rIns="0" bIns="0" rtlCol="0" anchor="t"/>
          <a:lstStyle/>
          <a:p>
            <a:pPr marL="0" indent="0" algn="ctr">
              <a:lnSpc>
                <a:spcPts val="2550"/>
              </a:lnSpc>
              <a:buNone/>
            </a:pPr>
            <a:r>
              <a:rPr lang="en-US" sz="1992" b="1" dirty="0">
                <a:solidFill>
                  <a:srgbClr val="000000"/>
                </a:solidFill>
                <a:latin typeface="Lato Bold" pitchFamily="34" charset="0"/>
                <a:ea typeface="Lato Bold" pitchFamily="34" charset="-122"/>
                <a:cs typeface="Lato Bold" pitchFamily="34" charset="-120"/>
              </a:rPr>
              <a:t>1</a:t>
            </a:r>
            <a:endParaRPr lang="en-US" sz="1992" dirty="0"/>
          </a:p>
        </p:txBody>
      </p:sp>
      <p:sp>
        <p:nvSpPr>
          <p:cNvPr id="9" name="Text 6"/>
          <p:cNvSpPr/>
          <p:nvPr/>
        </p:nvSpPr>
        <p:spPr>
          <a:xfrm>
            <a:off x="1803796" y="1577485"/>
            <a:ext cx="2147496" cy="268448"/>
          </a:xfrm>
          <a:prstGeom prst="rect">
            <a:avLst/>
          </a:prstGeom>
          <a:noFill/>
          <a:ln/>
        </p:spPr>
        <p:txBody>
          <a:bodyPr wrap="none" lIns="0" tIns="0" rIns="0" bIns="0" rtlCol="0" anchor="t"/>
          <a:lstStyle/>
          <a:p>
            <a:pPr marL="0" indent="0" algn="l">
              <a:lnSpc>
                <a:spcPts val="2700"/>
              </a:lnSpc>
              <a:buNone/>
            </a:pPr>
            <a:r>
              <a:rPr lang="en-US" sz="1679" b="1" dirty="0">
                <a:solidFill>
                  <a:srgbClr val="4A4A45"/>
                </a:solidFill>
                <a:latin typeface="Lato Bold" pitchFamily="34" charset="0"/>
                <a:ea typeface="Lato Bold" pitchFamily="34" charset="-122"/>
                <a:cs typeface="Lato Bold" pitchFamily="34" charset="-120"/>
              </a:rPr>
              <a:t>BERT Effectiveness</a:t>
            </a:r>
            <a:endParaRPr lang="en-US" sz="1679" dirty="0"/>
          </a:p>
        </p:txBody>
      </p:sp>
      <p:sp>
        <p:nvSpPr>
          <p:cNvPr id="10" name="Text 7"/>
          <p:cNvSpPr/>
          <p:nvPr/>
        </p:nvSpPr>
        <p:spPr>
          <a:xfrm>
            <a:off x="1803796" y="1948997"/>
            <a:ext cx="4738687" cy="549733"/>
          </a:xfrm>
          <a:prstGeom prst="rect">
            <a:avLst/>
          </a:prstGeom>
          <a:noFill/>
          <a:ln/>
        </p:spPr>
        <p:txBody>
          <a:bodyPr wrap="square" lIns="0" tIns="0" rIns="0" bIns="0" rtlCol="0" anchor="t"/>
          <a:lstStyle/>
          <a:p>
            <a:pPr marL="0" indent="0" algn="l">
              <a:lnSpc>
                <a:spcPts val="2750"/>
              </a:lnSpc>
              <a:buNone/>
            </a:pPr>
            <a:r>
              <a:rPr lang="en-US" sz="1328" dirty="0">
                <a:solidFill>
                  <a:srgbClr val="4A4A45"/>
                </a:solidFill>
                <a:latin typeface="Lato" pitchFamily="34" charset="0"/>
                <a:ea typeface="Lato" pitchFamily="34" charset="-122"/>
                <a:cs typeface="Lato" pitchFamily="34" charset="-120"/>
              </a:rPr>
              <a:t>BERT-based text representation achieved an average ROUGE-1 score of 0.72, surpassing traditional word embeddings by 15%.</a:t>
            </a:r>
            <a:endParaRPr lang="en-US" sz="1328" dirty="0"/>
          </a:p>
        </p:txBody>
      </p:sp>
      <p:sp>
        <p:nvSpPr>
          <p:cNvPr id="11" name="Shape 8"/>
          <p:cNvSpPr/>
          <p:nvPr/>
        </p:nvSpPr>
        <p:spPr>
          <a:xfrm>
            <a:off x="1028355" y="3216640"/>
            <a:ext cx="601265" cy="23812"/>
          </a:xfrm>
          <a:prstGeom prst="roundRect">
            <a:avLst>
              <a:gd name="adj" fmla="val 108221"/>
            </a:avLst>
          </a:prstGeom>
          <a:solidFill>
            <a:srgbClr val="D8D8D8"/>
          </a:solidFill>
          <a:ln/>
        </p:spPr>
      </p:sp>
      <p:sp>
        <p:nvSpPr>
          <p:cNvPr id="12" name="Shape 9"/>
          <p:cNvSpPr/>
          <p:nvPr/>
        </p:nvSpPr>
        <p:spPr>
          <a:xfrm>
            <a:off x="665680" y="3035349"/>
            <a:ext cx="386488" cy="386488"/>
          </a:xfrm>
          <a:prstGeom prst="roundRect">
            <a:avLst>
              <a:gd name="adj" fmla="val 6668"/>
            </a:avLst>
          </a:prstGeom>
          <a:solidFill>
            <a:srgbClr val="F2F2F2"/>
          </a:solidFill>
          <a:ln/>
        </p:spPr>
      </p:sp>
      <p:sp>
        <p:nvSpPr>
          <p:cNvPr id="13" name="Text 10"/>
          <p:cNvSpPr/>
          <p:nvPr/>
        </p:nvSpPr>
        <p:spPr>
          <a:xfrm>
            <a:off x="784184" y="3099717"/>
            <a:ext cx="149478" cy="257658"/>
          </a:xfrm>
          <a:prstGeom prst="rect">
            <a:avLst/>
          </a:prstGeom>
          <a:noFill/>
          <a:ln/>
        </p:spPr>
        <p:txBody>
          <a:bodyPr wrap="none" lIns="0" tIns="0" rIns="0" bIns="0" rtlCol="0" anchor="t"/>
          <a:lstStyle/>
          <a:p>
            <a:pPr marL="0" indent="0" algn="ctr">
              <a:lnSpc>
                <a:spcPts val="2550"/>
              </a:lnSpc>
              <a:buNone/>
            </a:pPr>
            <a:r>
              <a:rPr lang="en-US" sz="1992" b="1" dirty="0">
                <a:solidFill>
                  <a:srgbClr val="000000"/>
                </a:solidFill>
                <a:latin typeface="Lato Bold" pitchFamily="34" charset="0"/>
                <a:ea typeface="Lato Bold" pitchFamily="34" charset="-122"/>
                <a:cs typeface="Lato Bold" pitchFamily="34" charset="-120"/>
              </a:rPr>
              <a:t>2</a:t>
            </a:r>
            <a:endParaRPr lang="en-US" sz="1992" dirty="0"/>
          </a:p>
        </p:txBody>
      </p:sp>
      <p:sp>
        <p:nvSpPr>
          <p:cNvPr id="14" name="Text 11"/>
          <p:cNvSpPr/>
          <p:nvPr/>
        </p:nvSpPr>
        <p:spPr>
          <a:xfrm>
            <a:off x="1803796" y="3013862"/>
            <a:ext cx="2147496" cy="268448"/>
          </a:xfrm>
          <a:prstGeom prst="rect">
            <a:avLst/>
          </a:prstGeom>
          <a:noFill/>
          <a:ln/>
        </p:spPr>
        <p:txBody>
          <a:bodyPr wrap="none" lIns="0" tIns="0" rIns="0" bIns="0" rtlCol="0" anchor="t"/>
          <a:lstStyle/>
          <a:p>
            <a:pPr marL="0" indent="0" algn="l">
              <a:lnSpc>
                <a:spcPts val="2700"/>
              </a:lnSpc>
              <a:buNone/>
            </a:pPr>
            <a:r>
              <a:rPr lang="en-US" sz="1679" b="1" dirty="0">
                <a:solidFill>
                  <a:srgbClr val="4A4A45"/>
                </a:solidFill>
                <a:latin typeface="Lato Bold" pitchFamily="34" charset="0"/>
                <a:ea typeface="Lato Bold" pitchFamily="34" charset="-122"/>
                <a:cs typeface="Lato Bold" pitchFamily="34" charset="-120"/>
              </a:rPr>
              <a:t>K-Means Clustering</a:t>
            </a:r>
            <a:endParaRPr lang="en-US" sz="1679" dirty="0"/>
          </a:p>
        </p:txBody>
      </p:sp>
      <p:sp>
        <p:nvSpPr>
          <p:cNvPr id="15" name="Text 12"/>
          <p:cNvSpPr/>
          <p:nvPr/>
        </p:nvSpPr>
        <p:spPr>
          <a:xfrm>
            <a:off x="1803796" y="3385375"/>
            <a:ext cx="4738687" cy="549733"/>
          </a:xfrm>
          <a:prstGeom prst="rect">
            <a:avLst/>
          </a:prstGeom>
          <a:noFill/>
          <a:ln/>
        </p:spPr>
        <p:txBody>
          <a:bodyPr wrap="square" lIns="0" tIns="0" rIns="0" bIns="0" rtlCol="0" anchor="t"/>
          <a:lstStyle/>
          <a:p>
            <a:pPr marL="0" indent="0" algn="l">
              <a:lnSpc>
                <a:spcPts val="2750"/>
              </a:lnSpc>
              <a:buNone/>
            </a:pPr>
            <a:r>
              <a:rPr lang="en-US" sz="1328" dirty="0">
                <a:solidFill>
                  <a:srgbClr val="4A4A45"/>
                </a:solidFill>
                <a:latin typeface="Lato" pitchFamily="34" charset="0"/>
                <a:ea typeface="Lato" pitchFamily="34" charset="-122"/>
                <a:cs typeface="Lato" pitchFamily="34" charset="-120"/>
              </a:rPr>
              <a:t>K-Means clustering successfully identified key sentences with 90% accuracy, as measured by human evaluation.</a:t>
            </a:r>
            <a:endParaRPr lang="en-US" sz="1328" dirty="0"/>
          </a:p>
        </p:txBody>
      </p:sp>
      <p:sp>
        <p:nvSpPr>
          <p:cNvPr id="16" name="Shape 13"/>
          <p:cNvSpPr/>
          <p:nvPr/>
        </p:nvSpPr>
        <p:spPr>
          <a:xfrm>
            <a:off x="1028355" y="4653017"/>
            <a:ext cx="601265" cy="23812"/>
          </a:xfrm>
          <a:prstGeom prst="roundRect">
            <a:avLst>
              <a:gd name="adj" fmla="val 108221"/>
            </a:avLst>
          </a:prstGeom>
          <a:solidFill>
            <a:srgbClr val="D8D8D8"/>
          </a:solidFill>
          <a:ln/>
        </p:spPr>
      </p:sp>
      <p:sp>
        <p:nvSpPr>
          <p:cNvPr id="17" name="Shape 14"/>
          <p:cNvSpPr/>
          <p:nvPr/>
        </p:nvSpPr>
        <p:spPr>
          <a:xfrm>
            <a:off x="665680" y="4471727"/>
            <a:ext cx="386488" cy="386488"/>
          </a:xfrm>
          <a:prstGeom prst="roundRect">
            <a:avLst>
              <a:gd name="adj" fmla="val 6668"/>
            </a:avLst>
          </a:prstGeom>
          <a:solidFill>
            <a:srgbClr val="F2F2F2"/>
          </a:solidFill>
          <a:ln/>
        </p:spPr>
      </p:sp>
      <p:sp>
        <p:nvSpPr>
          <p:cNvPr id="18" name="Text 15"/>
          <p:cNvSpPr/>
          <p:nvPr/>
        </p:nvSpPr>
        <p:spPr>
          <a:xfrm>
            <a:off x="784184" y="4536095"/>
            <a:ext cx="149478" cy="257658"/>
          </a:xfrm>
          <a:prstGeom prst="rect">
            <a:avLst/>
          </a:prstGeom>
          <a:noFill/>
          <a:ln/>
        </p:spPr>
        <p:txBody>
          <a:bodyPr wrap="none" lIns="0" tIns="0" rIns="0" bIns="0" rtlCol="0" anchor="t"/>
          <a:lstStyle/>
          <a:p>
            <a:pPr marL="0" indent="0" algn="ctr">
              <a:lnSpc>
                <a:spcPts val="2550"/>
              </a:lnSpc>
              <a:buNone/>
            </a:pPr>
            <a:r>
              <a:rPr lang="en-US" sz="1992" b="1" dirty="0">
                <a:solidFill>
                  <a:srgbClr val="000000"/>
                </a:solidFill>
                <a:latin typeface="Lato Bold" pitchFamily="34" charset="0"/>
                <a:ea typeface="Lato Bold" pitchFamily="34" charset="-122"/>
                <a:cs typeface="Lato Bold" pitchFamily="34" charset="-120"/>
              </a:rPr>
              <a:t>3</a:t>
            </a:r>
            <a:endParaRPr lang="en-US" sz="1992" dirty="0"/>
          </a:p>
        </p:txBody>
      </p:sp>
      <p:sp>
        <p:nvSpPr>
          <p:cNvPr id="19" name="Text 16"/>
          <p:cNvSpPr/>
          <p:nvPr/>
        </p:nvSpPr>
        <p:spPr>
          <a:xfrm>
            <a:off x="1803796" y="4450239"/>
            <a:ext cx="2147496" cy="268448"/>
          </a:xfrm>
          <a:prstGeom prst="rect">
            <a:avLst/>
          </a:prstGeom>
          <a:noFill/>
          <a:ln/>
        </p:spPr>
        <p:txBody>
          <a:bodyPr wrap="none" lIns="0" tIns="0" rIns="0" bIns="0" rtlCol="0" anchor="t"/>
          <a:lstStyle/>
          <a:p>
            <a:pPr marL="0" indent="0" algn="l">
              <a:lnSpc>
                <a:spcPts val="2700"/>
              </a:lnSpc>
              <a:buNone/>
            </a:pPr>
            <a:r>
              <a:rPr lang="en-US" sz="1679" b="1" dirty="0">
                <a:solidFill>
                  <a:srgbClr val="4A4A45"/>
                </a:solidFill>
                <a:latin typeface="Lato Bold" pitchFamily="34" charset="0"/>
                <a:ea typeface="Lato Bold" pitchFamily="34" charset="-122"/>
                <a:cs typeface="Lato Bold" pitchFamily="34" charset="-120"/>
              </a:rPr>
              <a:t>Comparative Analysis</a:t>
            </a:r>
            <a:endParaRPr lang="en-US" sz="1679" dirty="0"/>
          </a:p>
        </p:txBody>
      </p:sp>
      <p:sp>
        <p:nvSpPr>
          <p:cNvPr id="20" name="Text 17"/>
          <p:cNvSpPr/>
          <p:nvPr/>
        </p:nvSpPr>
        <p:spPr>
          <a:xfrm>
            <a:off x="1803796" y="4821752"/>
            <a:ext cx="4738687" cy="824600"/>
          </a:xfrm>
          <a:prstGeom prst="rect">
            <a:avLst/>
          </a:prstGeom>
          <a:noFill/>
          <a:ln/>
        </p:spPr>
        <p:txBody>
          <a:bodyPr wrap="square" lIns="0" tIns="0" rIns="0" bIns="0" rtlCol="0" anchor="t"/>
          <a:lstStyle/>
          <a:p>
            <a:pPr marL="0" indent="0" algn="l">
              <a:lnSpc>
                <a:spcPts val="2750"/>
              </a:lnSpc>
              <a:buNone/>
            </a:pPr>
            <a:r>
              <a:rPr lang="en-US" sz="1328" dirty="0">
                <a:solidFill>
                  <a:srgbClr val="4A4A45"/>
                </a:solidFill>
                <a:latin typeface="Lato" pitchFamily="34" charset="0"/>
                <a:ea typeface="Lato" pitchFamily="34" charset="-122"/>
                <a:cs typeface="Lato" pitchFamily="34" charset="-120"/>
              </a:rPr>
              <a:t>Our hybrid approach outperformed TextRank (ROUGE-L: 0.65) and LexRank (ROUGE-1: 0.68), demonstrating a significant improvement in summarization quality.</a:t>
            </a:r>
            <a:endParaRPr lang="en-US" sz="1328"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0148" y="1044308"/>
            <a:ext cx="5148709" cy="553733"/>
          </a:xfrm>
          <a:prstGeom prst="rect">
            <a:avLst/>
          </a:prstGeom>
          <a:noFill/>
          <a:ln/>
        </p:spPr>
        <p:txBody>
          <a:bodyPr wrap="none" lIns="0" tIns="0" rIns="0" bIns="0" rtlCol="0" anchor="t"/>
          <a:lstStyle/>
          <a:p>
            <a:pPr marL="0" indent="0">
              <a:lnSpc>
                <a:spcPts val="5550"/>
              </a:lnSpc>
              <a:buNone/>
            </a:pPr>
            <a:r>
              <a:rPr lang="en-US" sz="3476" b="1" dirty="0">
                <a:solidFill>
                  <a:srgbClr val="282824"/>
                </a:solidFill>
                <a:latin typeface="Lato Bold" pitchFamily="34" charset="0"/>
                <a:ea typeface="Lato Bold" pitchFamily="34" charset="-122"/>
                <a:cs typeface="Lato Bold" pitchFamily="34" charset="-120"/>
              </a:rPr>
              <a:t>Visualizations and Figures</a:t>
            </a:r>
            <a:endParaRPr lang="en-US" sz="3476" dirty="0"/>
          </a:p>
        </p:txBody>
      </p:sp>
      <p:pic>
        <p:nvPicPr>
          <p:cNvPr id="3" name="Image 0" descr="preencoded.png"/>
          <p:cNvPicPr>
            <a:picLocks noChangeAspect="1"/>
          </p:cNvPicPr>
          <p:nvPr/>
        </p:nvPicPr>
        <p:blipFill>
          <a:blip r:embed="rId3"/>
          <a:stretch>
            <a:fillRect/>
          </a:stretch>
        </p:blipFill>
        <p:spPr>
          <a:xfrm>
            <a:off x="626101" y="2066478"/>
            <a:ext cx="2438083" cy="2438083"/>
          </a:xfrm>
          <a:prstGeom prst="rect">
            <a:avLst/>
          </a:prstGeom>
        </p:spPr>
      </p:pic>
      <p:pic>
        <p:nvPicPr>
          <p:cNvPr id="4" name="Image 1" descr="preencoded.png"/>
          <p:cNvPicPr>
            <a:picLocks noChangeAspect="1"/>
          </p:cNvPicPr>
          <p:nvPr/>
        </p:nvPicPr>
        <p:blipFill>
          <a:blip r:embed="rId4"/>
          <a:stretch>
            <a:fillRect/>
          </a:stretch>
        </p:blipFill>
        <p:spPr>
          <a:xfrm>
            <a:off x="3205943" y="2066478"/>
            <a:ext cx="2438176" cy="2438176"/>
          </a:xfrm>
          <a:prstGeom prst="rect">
            <a:avLst/>
          </a:prstGeom>
        </p:spPr>
      </p:pic>
      <p:pic>
        <p:nvPicPr>
          <p:cNvPr id="5" name="Image 2" descr="preencoded.png"/>
          <p:cNvPicPr>
            <a:picLocks noChangeAspect="1"/>
          </p:cNvPicPr>
          <p:nvPr/>
        </p:nvPicPr>
        <p:blipFill>
          <a:blip r:embed="rId5"/>
          <a:stretch>
            <a:fillRect/>
          </a:stretch>
        </p:blipFill>
        <p:spPr>
          <a:xfrm>
            <a:off x="5785879" y="2066478"/>
            <a:ext cx="2438083" cy="2438083"/>
          </a:xfrm>
          <a:prstGeom prst="rect">
            <a:avLst/>
          </a:prstGeom>
        </p:spPr>
      </p:pic>
      <p:pic>
        <p:nvPicPr>
          <p:cNvPr id="6" name="Image 3" descr="preencoded.png"/>
          <p:cNvPicPr>
            <a:picLocks noChangeAspect="1"/>
          </p:cNvPicPr>
          <p:nvPr/>
        </p:nvPicPr>
        <p:blipFill>
          <a:blip r:embed="rId6"/>
          <a:stretch>
            <a:fillRect/>
          </a:stretch>
        </p:blipFill>
        <p:spPr>
          <a:xfrm>
            <a:off x="8365721" y="2066478"/>
            <a:ext cx="2438176" cy="2438176"/>
          </a:xfrm>
          <a:prstGeom prst="rect">
            <a:avLst/>
          </a:prstGeom>
        </p:spPr>
      </p:pic>
      <p:sp>
        <p:nvSpPr>
          <p:cNvPr id="7" name="Text 1"/>
          <p:cNvSpPr/>
          <p:nvPr/>
        </p:nvSpPr>
        <p:spPr>
          <a:xfrm>
            <a:off x="620148" y="4818031"/>
            <a:ext cx="10189703" cy="567035"/>
          </a:xfrm>
          <a:prstGeom prst="rect">
            <a:avLst/>
          </a:prstGeom>
          <a:noFill/>
          <a:ln/>
        </p:spPr>
        <p:txBody>
          <a:bodyPr wrap="square" lIns="0" tIns="0" rIns="0" bIns="0" rtlCol="0" anchor="t"/>
          <a:lstStyle/>
          <a:p>
            <a:pPr marL="0" indent="0">
              <a:lnSpc>
                <a:spcPts val="2850"/>
              </a:lnSpc>
              <a:buNone/>
            </a:pPr>
            <a:r>
              <a:rPr lang="en-US" sz="1367" dirty="0">
                <a:solidFill>
                  <a:srgbClr val="4A4A45"/>
                </a:solidFill>
                <a:latin typeface="Lato" pitchFamily="34" charset="0"/>
                <a:ea typeface="Lato" pitchFamily="34" charset="-122"/>
                <a:cs typeface="Lato" pitchFamily="34" charset="-120"/>
              </a:rPr>
              <a:t>Our study includes a rich set of visualizations and figures to effectively communicate the key findings and insights. These visualizations range from BERT text embeddings to performance metrics and summary quality assessments.</a:t>
            </a:r>
            <a:endParaRPr lang="en-US" sz="1367"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10027" y="243613"/>
            <a:ext cx="2215027" cy="276820"/>
          </a:xfrm>
          <a:prstGeom prst="rect">
            <a:avLst/>
          </a:prstGeom>
          <a:noFill/>
          <a:ln/>
        </p:spPr>
        <p:txBody>
          <a:bodyPr wrap="none" lIns="0" tIns="0" rIns="0" bIns="0" rtlCol="0" anchor="t"/>
          <a:lstStyle/>
          <a:p>
            <a:pPr marL="0" indent="0">
              <a:lnSpc>
                <a:spcPts val="2750"/>
              </a:lnSpc>
              <a:buNone/>
            </a:pPr>
            <a:r>
              <a:rPr lang="en-US" sz="1718" b="1" dirty="0">
                <a:solidFill>
                  <a:srgbClr val="282824"/>
                </a:solidFill>
                <a:latin typeface="Lato Bold" pitchFamily="34" charset="0"/>
                <a:ea typeface="Lato Bold" pitchFamily="34" charset="-122"/>
                <a:cs typeface="Lato Bold" pitchFamily="34" charset="-120"/>
              </a:rPr>
              <a:t>References</a:t>
            </a:r>
            <a:endParaRPr lang="en-US" sz="1718" dirty="0"/>
          </a:p>
        </p:txBody>
      </p:sp>
      <p:sp>
        <p:nvSpPr>
          <p:cNvPr id="3" name="Text 1"/>
          <p:cNvSpPr/>
          <p:nvPr/>
        </p:nvSpPr>
        <p:spPr>
          <a:xfrm>
            <a:off x="310027" y="69753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a:t>
            </a:r>
            <a:endParaRPr lang="en-US" sz="2265" dirty="0"/>
          </a:p>
        </p:txBody>
      </p:sp>
      <p:sp>
        <p:nvSpPr>
          <p:cNvPr id="4" name="Text 2"/>
          <p:cNvSpPr/>
          <p:nvPr/>
        </p:nvSpPr>
        <p:spPr>
          <a:xfrm>
            <a:off x="310027" y="1100584"/>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Devlin, Jacob, et al. "Bert: Pre-training of deep bidirectional transformers for language understanding." arXiv preprint arXiv:1810.04805 (2018).</a:t>
            </a:r>
            <a:endParaRPr lang="en-US" sz="859" dirty="0"/>
          </a:p>
        </p:txBody>
      </p:sp>
      <p:sp>
        <p:nvSpPr>
          <p:cNvPr id="5" name="Text 3"/>
          <p:cNvSpPr/>
          <p:nvPr/>
        </p:nvSpPr>
        <p:spPr>
          <a:xfrm>
            <a:off x="310027" y="156892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3">
                  <a:extLst>
                    <a:ext uri="{A12FA001-AC4F-418D-AE19-62706E023703}">
                      <ahyp:hlinkClr xmlns:ahyp="http://schemas.microsoft.com/office/drawing/2018/hyperlinkcolor" val="tx"/>
                    </a:ext>
                  </a:extLst>
                </a:hlinkClick>
              </a:rPr>
              <a:t>https://arxiv.org/abs/1810.04805</a:t>
            </a:r>
            <a:endParaRPr lang="en-US" sz="664" dirty="0"/>
          </a:p>
        </p:txBody>
      </p:sp>
      <p:sp>
        <p:nvSpPr>
          <p:cNvPr id="6" name="Text 4"/>
          <p:cNvSpPr/>
          <p:nvPr/>
        </p:nvSpPr>
        <p:spPr>
          <a:xfrm>
            <a:off x="3957618" y="69753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2</a:t>
            </a:r>
            <a:endParaRPr lang="en-US" sz="2265" dirty="0"/>
          </a:p>
        </p:txBody>
      </p:sp>
      <p:sp>
        <p:nvSpPr>
          <p:cNvPr id="7" name="Text 5"/>
          <p:cNvSpPr/>
          <p:nvPr/>
        </p:nvSpPr>
        <p:spPr>
          <a:xfrm>
            <a:off x="3957618" y="110058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Rush, Alexander M., et al. "A neural attention model for abstractive sentence summarization." arXiv preprint arXiv:1509.00685 (2015).</a:t>
            </a:r>
            <a:endParaRPr lang="en-US" sz="859" dirty="0"/>
          </a:p>
        </p:txBody>
      </p:sp>
      <p:sp>
        <p:nvSpPr>
          <p:cNvPr id="8" name="Text 6"/>
          <p:cNvSpPr/>
          <p:nvPr/>
        </p:nvSpPr>
        <p:spPr>
          <a:xfrm>
            <a:off x="3957618" y="143051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4">
                  <a:extLst>
                    <a:ext uri="{A12FA001-AC4F-418D-AE19-62706E023703}">
                      <ahyp:hlinkClr xmlns:ahyp="http://schemas.microsoft.com/office/drawing/2018/hyperlinkcolor" val="tx"/>
                    </a:ext>
                  </a:extLst>
                </a:hlinkClick>
              </a:rPr>
              <a:t>https://arxiv.org/abs/1509.00685</a:t>
            </a:r>
            <a:endParaRPr lang="en-US" sz="664" dirty="0"/>
          </a:p>
        </p:txBody>
      </p:sp>
      <p:sp>
        <p:nvSpPr>
          <p:cNvPr id="9" name="Text 7"/>
          <p:cNvSpPr/>
          <p:nvPr/>
        </p:nvSpPr>
        <p:spPr>
          <a:xfrm>
            <a:off x="7605210" y="69753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3</a:t>
            </a:r>
            <a:endParaRPr lang="en-US" sz="2265" dirty="0"/>
          </a:p>
        </p:txBody>
      </p:sp>
      <p:sp>
        <p:nvSpPr>
          <p:cNvPr id="10" name="Text 8"/>
          <p:cNvSpPr/>
          <p:nvPr/>
        </p:nvSpPr>
        <p:spPr>
          <a:xfrm>
            <a:off x="7605210" y="110058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Zhang, Siyu, et al. "A sensitivity analysis of hyperparameters for text summarization models." (2023).</a:t>
            </a:r>
            <a:endParaRPr lang="en-US" sz="859" dirty="0"/>
          </a:p>
        </p:txBody>
      </p:sp>
      <p:sp>
        <p:nvSpPr>
          <p:cNvPr id="11" name="Text 9"/>
          <p:cNvSpPr/>
          <p:nvPr/>
        </p:nvSpPr>
        <p:spPr>
          <a:xfrm>
            <a:off x="7605210" y="143051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5">
                  <a:extLst>
                    <a:ext uri="{A12FA001-AC4F-418D-AE19-62706E023703}">
                      <ahyp:hlinkClr xmlns:ahyp="http://schemas.microsoft.com/office/drawing/2018/hyperlinkcolor" val="tx"/>
                    </a:ext>
                  </a:extLst>
                </a:hlinkClick>
              </a:rPr>
              <a:t>https://aclanthology.org/2023.emnlp-main.596.pdf</a:t>
            </a:r>
            <a:endParaRPr lang="en-US" sz="664" dirty="0"/>
          </a:p>
        </p:txBody>
      </p:sp>
      <p:sp>
        <p:nvSpPr>
          <p:cNvPr id="12" name="Text 10"/>
          <p:cNvSpPr/>
          <p:nvPr/>
        </p:nvSpPr>
        <p:spPr>
          <a:xfrm>
            <a:off x="310027" y="202071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4</a:t>
            </a:r>
            <a:endParaRPr lang="en-US" sz="2265" dirty="0"/>
          </a:p>
        </p:txBody>
      </p:sp>
      <p:sp>
        <p:nvSpPr>
          <p:cNvPr id="13" name="Text 11"/>
          <p:cNvSpPr/>
          <p:nvPr/>
        </p:nvSpPr>
        <p:spPr>
          <a:xfrm>
            <a:off x="310027" y="2423759"/>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Vaswani, Ashish, et al. "Attention is all you need." Advances in neural information processing systems 30 (2017).</a:t>
            </a:r>
            <a:endParaRPr lang="en-US" sz="859" dirty="0"/>
          </a:p>
        </p:txBody>
      </p:sp>
      <p:sp>
        <p:nvSpPr>
          <p:cNvPr id="14" name="Text 12"/>
          <p:cNvSpPr/>
          <p:nvPr/>
        </p:nvSpPr>
        <p:spPr>
          <a:xfrm>
            <a:off x="310027" y="275369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6">
                  <a:extLst>
                    <a:ext uri="{A12FA001-AC4F-418D-AE19-62706E023703}">
                      <ahyp:hlinkClr xmlns:ahyp="http://schemas.microsoft.com/office/drawing/2018/hyperlinkcolor" val="tx"/>
                    </a:ext>
                  </a:extLst>
                </a:hlinkClick>
              </a:rPr>
              <a:t>https://arxiv.org/abs/1706.03762</a:t>
            </a:r>
            <a:endParaRPr lang="en-US" sz="664" dirty="0"/>
          </a:p>
        </p:txBody>
      </p:sp>
      <p:sp>
        <p:nvSpPr>
          <p:cNvPr id="15" name="Text 13"/>
          <p:cNvSpPr/>
          <p:nvPr/>
        </p:nvSpPr>
        <p:spPr>
          <a:xfrm>
            <a:off x="3957618" y="202071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5</a:t>
            </a:r>
            <a:endParaRPr lang="en-US" sz="2265" dirty="0"/>
          </a:p>
        </p:txBody>
      </p:sp>
      <p:sp>
        <p:nvSpPr>
          <p:cNvPr id="16" name="Text 14"/>
          <p:cNvSpPr/>
          <p:nvPr/>
        </p:nvSpPr>
        <p:spPr>
          <a:xfrm>
            <a:off x="3957618" y="2423759"/>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Bahdanau, Dzmitry, Kyunghyun Cho, and Yoshua Bengio. "Neural machine translation by jointly learning to align and translate." arXiv preprint arXiv:1409.0473 (2014).</a:t>
            </a:r>
            <a:endParaRPr lang="en-US" sz="859" dirty="0"/>
          </a:p>
        </p:txBody>
      </p:sp>
      <p:sp>
        <p:nvSpPr>
          <p:cNvPr id="17" name="Text 15"/>
          <p:cNvSpPr/>
          <p:nvPr/>
        </p:nvSpPr>
        <p:spPr>
          <a:xfrm>
            <a:off x="3957618" y="289210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7">
                  <a:extLst>
                    <a:ext uri="{A12FA001-AC4F-418D-AE19-62706E023703}">
                      <ahyp:hlinkClr xmlns:ahyp="http://schemas.microsoft.com/office/drawing/2018/hyperlinkcolor" val="tx"/>
                    </a:ext>
                  </a:extLst>
                </a:hlinkClick>
              </a:rPr>
              <a:t>https://arxiv.org/abs/1409.0473</a:t>
            </a:r>
            <a:endParaRPr lang="en-US" sz="664" dirty="0"/>
          </a:p>
        </p:txBody>
      </p:sp>
      <p:sp>
        <p:nvSpPr>
          <p:cNvPr id="18" name="Text 16"/>
          <p:cNvSpPr/>
          <p:nvPr/>
        </p:nvSpPr>
        <p:spPr>
          <a:xfrm>
            <a:off x="7605210" y="202071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6</a:t>
            </a:r>
            <a:endParaRPr lang="en-US" sz="2265" dirty="0"/>
          </a:p>
        </p:txBody>
      </p:sp>
      <p:sp>
        <p:nvSpPr>
          <p:cNvPr id="19" name="Text 17"/>
          <p:cNvSpPr/>
          <p:nvPr/>
        </p:nvSpPr>
        <p:spPr>
          <a:xfrm>
            <a:off x="7605210" y="2423759"/>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See, Abigail, et al. "Get to the point: Summarization with pointer-generator networks." arXiv preprint arXiv:1704.04368 (2017).</a:t>
            </a:r>
            <a:endParaRPr lang="en-US" sz="859" dirty="0"/>
          </a:p>
        </p:txBody>
      </p:sp>
      <p:sp>
        <p:nvSpPr>
          <p:cNvPr id="20" name="Text 18"/>
          <p:cNvSpPr/>
          <p:nvPr/>
        </p:nvSpPr>
        <p:spPr>
          <a:xfrm>
            <a:off x="7605210" y="275369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8">
                  <a:extLst>
                    <a:ext uri="{A12FA001-AC4F-418D-AE19-62706E023703}">
                      <ahyp:hlinkClr xmlns:ahyp="http://schemas.microsoft.com/office/drawing/2018/hyperlinkcolor" val="tx"/>
                    </a:ext>
                  </a:extLst>
                </a:hlinkClick>
              </a:rPr>
              <a:t>https://arxiv.org/abs/1704.04368</a:t>
            </a:r>
            <a:endParaRPr lang="en-US" sz="664" dirty="0"/>
          </a:p>
        </p:txBody>
      </p:sp>
      <p:sp>
        <p:nvSpPr>
          <p:cNvPr id="21" name="Text 19"/>
          <p:cNvSpPr/>
          <p:nvPr/>
        </p:nvSpPr>
        <p:spPr>
          <a:xfrm>
            <a:off x="310027" y="334388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7</a:t>
            </a:r>
            <a:endParaRPr lang="en-US" sz="2265" dirty="0"/>
          </a:p>
        </p:txBody>
      </p:sp>
      <p:sp>
        <p:nvSpPr>
          <p:cNvPr id="22" name="Text 20"/>
          <p:cNvSpPr/>
          <p:nvPr/>
        </p:nvSpPr>
        <p:spPr>
          <a:xfrm>
            <a:off x="310027" y="3746934"/>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Nallapati, Ramesh, et al. "Abstractive text summarization using sequence-to-sequence rnns and beyond." arXiv preprint arXiv:1602.06023 (2016).</a:t>
            </a:r>
            <a:endParaRPr lang="en-US" sz="859" dirty="0"/>
          </a:p>
        </p:txBody>
      </p:sp>
      <p:sp>
        <p:nvSpPr>
          <p:cNvPr id="23" name="Text 21"/>
          <p:cNvSpPr/>
          <p:nvPr/>
        </p:nvSpPr>
        <p:spPr>
          <a:xfrm>
            <a:off x="310027" y="421527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9">
                  <a:extLst>
                    <a:ext uri="{A12FA001-AC4F-418D-AE19-62706E023703}">
                      <ahyp:hlinkClr xmlns:ahyp="http://schemas.microsoft.com/office/drawing/2018/hyperlinkcolor" val="tx"/>
                    </a:ext>
                  </a:extLst>
                </a:hlinkClick>
              </a:rPr>
              <a:t>https://arxiv.org/abs/1602.06023</a:t>
            </a:r>
            <a:endParaRPr lang="en-US" sz="664" dirty="0"/>
          </a:p>
        </p:txBody>
      </p:sp>
      <p:sp>
        <p:nvSpPr>
          <p:cNvPr id="24" name="Text 22"/>
          <p:cNvSpPr/>
          <p:nvPr/>
        </p:nvSpPr>
        <p:spPr>
          <a:xfrm>
            <a:off x="3957618" y="334388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8</a:t>
            </a:r>
            <a:endParaRPr lang="en-US" sz="2265" dirty="0"/>
          </a:p>
        </p:txBody>
      </p:sp>
      <p:sp>
        <p:nvSpPr>
          <p:cNvPr id="25" name="Text 23"/>
          <p:cNvSpPr/>
          <p:nvPr/>
        </p:nvSpPr>
        <p:spPr>
          <a:xfrm>
            <a:off x="3957618" y="3746934"/>
            <a:ext cx="3514762" cy="55364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MacCartney, Bill, et al. "Learning to rank for summarization." In Proceedings of the ACL-08 HLT workshop on graph-based methods for natural language processing, pp. 1-8. Association for Computational Linguistics, 2008.</a:t>
            </a:r>
            <a:endParaRPr lang="en-US" sz="859" dirty="0"/>
          </a:p>
        </p:txBody>
      </p:sp>
      <p:sp>
        <p:nvSpPr>
          <p:cNvPr id="26" name="Text 24"/>
          <p:cNvSpPr/>
          <p:nvPr/>
        </p:nvSpPr>
        <p:spPr>
          <a:xfrm>
            <a:off x="3957618" y="435368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0">
                  <a:extLst>
                    <a:ext uri="{A12FA001-AC4F-418D-AE19-62706E023703}">
                      <ahyp:hlinkClr xmlns:ahyp="http://schemas.microsoft.com/office/drawing/2018/hyperlinkcolor" val="tx"/>
                    </a:ext>
                  </a:extLst>
                </a:hlinkClick>
              </a:rPr>
              <a:t>https://www.aclweb.org/anthology/W08-0201</a:t>
            </a:r>
            <a:endParaRPr lang="en-US" sz="664" dirty="0"/>
          </a:p>
        </p:txBody>
      </p:sp>
      <p:sp>
        <p:nvSpPr>
          <p:cNvPr id="27" name="Text 25"/>
          <p:cNvSpPr/>
          <p:nvPr/>
        </p:nvSpPr>
        <p:spPr>
          <a:xfrm>
            <a:off x="7605210" y="334388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9</a:t>
            </a:r>
            <a:endParaRPr lang="en-US" sz="2265" dirty="0"/>
          </a:p>
        </p:txBody>
      </p:sp>
      <p:sp>
        <p:nvSpPr>
          <p:cNvPr id="28" name="Text 26"/>
          <p:cNvSpPr/>
          <p:nvPr/>
        </p:nvSpPr>
        <p:spPr>
          <a:xfrm>
            <a:off x="7605210" y="374693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Lin, Chin-Yew. "Rouge: A package for automatic evaluation of summaries." Text summarization branches out (2004): 74-81.</a:t>
            </a:r>
            <a:endParaRPr lang="en-US" sz="859" dirty="0"/>
          </a:p>
        </p:txBody>
      </p:sp>
      <p:sp>
        <p:nvSpPr>
          <p:cNvPr id="29" name="Text 27"/>
          <p:cNvSpPr/>
          <p:nvPr/>
        </p:nvSpPr>
        <p:spPr>
          <a:xfrm>
            <a:off x="7605210" y="407686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1">
                  <a:extLst>
                    <a:ext uri="{A12FA001-AC4F-418D-AE19-62706E023703}">
                      <ahyp:hlinkClr xmlns:ahyp="http://schemas.microsoft.com/office/drawing/2018/hyperlinkcolor" val="tx"/>
                    </a:ext>
                  </a:extLst>
                </a:hlinkClick>
              </a:rPr>
              <a:t>https://www.aclweb.org/anthology/W04-1013</a:t>
            </a:r>
            <a:endParaRPr lang="en-US" sz="664" dirty="0"/>
          </a:p>
        </p:txBody>
      </p:sp>
      <p:sp>
        <p:nvSpPr>
          <p:cNvPr id="30" name="Text 28"/>
          <p:cNvSpPr/>
          <p:nvPr/>
        </p:nvSpPr>
        <p:spPr>
          <a:xfrm>
            <a:off x="310027" y="480547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10</a:t>
            </a:r>
            <a:endParaRPr lang="en-US" sz="2265" dirty="0"/>
          </a:p>
        </p:txBody>
      </p:sp>
      <p:sp>
        <p:nvSpPr>
          <p:cNvPr id="31" name="Text 29"/>
          <p:cNvSpPr/>
          <p:nvPr/>
        </p:nvSpPr>
        <p:spPr>
          <a:xfrm>
            <a:off x="310027" y="5208519"/>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Harabagiu, Sanda, et al. "Overview of the TAC 2011 knowledge-based summarization task." In Proceedings of the Text Analysis Conference (TAC), vol. 2011, pp. 1-16. 2011.</a:t>
            </a:r>
            <a:endParaRPr lang="en-US" sz="859" dirty="0"/>
          </a:p>
        </p:txBody>
      </p:sp>
      <p:sp>
        <p:nvSpPr>
          <p:cNvPr id="32" name="Text 30"/>
          <p:cNvSpPr/>
          <p:nvPr/>
        </p:nvSpPr>
        <p:spPr>
          <a:xfrm>
            <a:off x="310027" y="567686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2">
                  <a:extLst>
                    <a:ext uri="{A12FA001-AC4F-418D-AE19-62706E023703}">
                      <ahyp:hlinkClr xmlns:ahyp="http://schemas.microsoft.com/office/drawing/2018/hyperlinkcolor" val="tx"/>
                    </a:ext>
                  </a:extLst>
                </a:hlinkClick>
              </a:rPr>
              <a:t>https://www.nist.gov/itl/iad/mig/text-analysis-conference-tac</a:t>
            </a:r>
            <a:endParaRPr lang="en-US" sz="664" dirty="0"/>
          </a:p>
        </p:txBody>
      </p:sp>
      <p:sp>
        <p:nvSpPr>
          <p:cNvPr id="33" name="Text 31"/>
          <p:cNvSpPr/>
          <p:nvPr/>
        </p:nvSpPr>
        <p:spPr>
          <a:xfrm>
            <a:off x="3957618" y="480547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11</a:t>
            </a:r>
            <a:endParaRPr lang="en-US" sz="2265" dirty="0"/>
          </a:p>
        </p:txBody>
      </p:sp>
      <p:sp>
        <p:nvSpPr>
          <p:cNvPr id="34" name="Text 32"/>
          <p:cNvSpPr/>
          <p:nvPr/>
        </p:nvSpPr>
        <p:spPr>
          <a:xfrm>
            <a:off x="3957618" y="5208519"/>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Clarke, J., et al. "Novelty and redundancy detection in summarization." In Proceedings of the 2002 Workshop on Automatic Summarization, pp. 45-52. Association for Computational Linguistics, 2002.</a:t>
            </a:r>
            <a:endParaRPr lang="en-US" sz="859" dirty="0"/>
          </a:p>
        </p:txBody>
      </p:sp>
      <p:sp>
        <p:nvSpPr>
          <p:cNvPr id="35" name="Text 33"/>
          <p:cNvSpPr/>
          <p:nvPr/>
        </p:nvSpPr>
        <p:spPr>
          <a:xfrm>
            <a:off x="3957618" y="567686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3">
                  <a:extLst>
                    <a:ext uri="{A12FA001-AC4F-418D-AE19-62706E023703}">
                      <ahyp:hlinkClr xmlns:ahyp="http://schemas.microsoft.com/office/drawing/2018/hyperlinkcolor" val="tx"/>
                    </a:ext>
                  </a:extLst>
                </a:hlinkClick>
              </a:rPr>
              <a:t>https://www.aclweb.org/anthology/W02-0607</a:t>
            </a:r>
            <a:endParaRPr lang="en-US" sz="664" dirty="0"/>
          </a:p>
        </p:txBody>
      </p:sp>
      <p:sp>
        <p:nvSpPr>
          <p:cNvPr id="36" name="Text 34"/>
          <p:cNvSpPr/>
          <p:nvPr/>
        </p:nvSpPr>
        <p:spPr>
          <a:xfrm>
            <a:off x="7605210" y="4805474"/>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12</a:t>
            </a:r>
            <a:endParaRPr lang="en-US" sz="2265" dirty="0"/>
          </a:p>
        </p:txBody>
      </p:sp>
      <p:sp>
        <p:nvSpPr>
          <p:cNvPr id="37" name="Text 35"/>
          <p:cNvSpPr/>
          <p:nvPr/>
        </p:nvSpPr>
        <p:spPr>
          <a:xfrm>
            <a:off x="7605210" y="5208519"/>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Steinberger, J., et al. "A survey of evaluation methods for abstractive summarization." arXiv preprint arXiv:2007.09948 (2020).</a:t>
            </a:r>
            <a:endParaRPr lang="en-US" sz="859" dirty="0"/>
          </a:p>
        </p:txBody>
      </p:sp>
      <p:sp>
        <p:nvSpPr>
          <p:cNvPr id="38" name="Text 36"/>
          <p:cNvSpPr/>
          <p:nvPr/>
        </p:nvSpPr>
        <p:spPr>
          <a:xfrm>
            <a:off x="7605210" y="5538452"/>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4">
                  <a:extLst>
                    <a:ext uri="{A12FA001-AC4F-418D-AE19-62706E023703}">
                      <ahyp:hlinkClr xmlns:ahyp="http://schemas.microsoft.com/office/drawing/2018/hyperlinkcolor" val="tx"/>
                    </a:ext>
                  </a:extLst>
                </a:hlinkClick>
              </a:rPr>
              <a:t>https://arxiv.org/abs/2007.09948</a:t>
            </a:r>
            <a:endParaRPr lang="en-US" sz="664" dirty="0"/>
          </a:p>
        </p:txBody>
      </p:sp>
      <p:sp>
        <p:nvSpPr>
          <p:cNvPr id="39" name="Text 37"/>
          <p:cNvSpPr/>
          <p:nvPr/>
        </p:nvSpPr>
        <p:spPr>
          <a:xfrm>
            <a:off x="310027" y="612864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13</a:t>
            </a:r>
            <a:endParaRPr lang="en-US" sz="2265" dirty="0"/>
          </a:p>
        </p:txBody>
      </p:sp>
      <p:sp>
        <p:nvSpPr>
          <p:cNvPr id="40" name="Text 38"/>
          <p:cNvSpPr/>
          <p:nvPr/>
        </p:nvSpPr>
        <p:spPr>
          <a:xfrm>
            <a:off x="310027" y="6531694"/>
            <a:ext cx="3514762" cy="41523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Radev, Dragomir R., et al. "Centroid-based summarization of multiple documents." Information processing &amp; management 40.6 (2004): 919-938.</a:t>
            </a:r>
            <a:endParaRPr lang="en-US" sz="859" dirty="0"/>
          </a:p>
        </p:txBody>
      </p:sp>
      <p:sp>
        <p:nvSpPr>
          <p:cNvPr id="41" name="Text 39"/>
          <p:cNvSpPr/>
          <p:nvPr/>
        </p:nvSpPr>
        <p:spPr>
          <a:xfrm>
            <a:off x="310027" y="700003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5">
                  <a:extLst>
                    <a:ext uri="{A12FA001-AC4F-418D-AE19-62706E023703}">
                      <ahyp:hlinkClr xmlns:ahyp="http://schemas.microsoft.com/office/drawing/2018/hyperlinkcolor" val="tx"/>
                    </a:ext>
                  </a:extLst>
                </a:hlinkClick>
              </a:rPr>
              <a:t>https://www.sciencedirect.com/science/article/pii/S030645730400042X</a:t>
            </a:r>
            <a:endParaRPr lang="en-US" sz="664" dirty="0"/>
          </a:p>
        </p:txBody>
      </p:sp>
      <p:sp>
        <p:nvSpPr>
          <p:cNvPr id="42" name="Text 40"/>
          <p:cNvSpPr/>
          <p:nvPr/>
        </p:nvSpPr>
        <p:spPr>
          <a:xfrm>
            <a:off x="3957618" y="6128649"/>
            <a:ext cx="3514762" cy="292353"/>
          </a:xfrm>
          <a:prstGeom prst="rect">
            <a:avLst/>
          </a:prstGeom>
          <a:noFill/>
          <a:ln/>
        </p:spPr>
        <p:txBody>
          <a:bodyPr wrap="none" lIns="0" tIns="0" rIns="0" bIns="0" rtlCol="0" anchor="t"/>
          <a:lstStyle/>
          <a:p>
            <a:pPr marL="0" indent="0" algn="ctr">
              <a:lnSpc>
                <a:spcPts val="2900"/>
              </a:lnSpc>
              <a:buNone/>
            </a:pPr>
            <a:r>
              <a:rPr lang="en-US" sz="2265" b="1" dirty="0">
                <a:solidFill>
                  <a:srgbClr val="4A4A45"/>
                </a:solidFill>
                <a:latin typeface="Lato Bold" pitchFamily="34" charset="0"/>
                <a:ea typeface="Lato Bold" pitchFamily="34" charset="-122"/>
                <a:cs typeface="Lato Bold" pitchFamily="34" charset="-120"/>
              </a:rPr>
              <a:t>14</a:t>
            </a:r>
            <a:endParaRPr lang="en-US" sz="2265" dirty="0"/>
          </a:p>
        </p:txBody>
      </p:sp>
      <p:sp>
        <p:nvSpPr>
          <p:cNvPr id="43" name="Text 41"/>
          <p:cNvSpPr/>
          <p:nvPr/>
        </p:nvSpPr>
        <p:spPr>
          <a:xfrm>
            <a:off x="3957618" y="6531694"/>
            <a:ext cx="3514762" cy="276820"/>
          </a:xfrm>
          <a:prstGeom prst="rect">
            <a:avLst/>
          </a:prstGeom>
          <a:noFill/>
          <a:ln/>
        </p:spPr>
        <p:txBody>
          <a:bodyPr wrap="square" lIns="0" tIns="0" rIns="0" bIns="0" rtlCol="0" anchor="t"/>
          <a:lstStyle/>
          <a:p>
            <a:pPr marL="0" indent="0" algn="ctr">
              <a:lnSpc>
                <a:spcPts val="1350"/>
              </a:lnSpc>
              <a:buNone/>
            </a:pPr>
            <a:r>
              <a:rPr lang="en-US" sz="859" b="1" dirty="0">
                <a:solidFill>
                  <a:srgbClr val="4A4A45"/>
                </a:solidFill>
                <a:latin typeface="Lato Bold" pitchFamily="34" charset="0"/>
                <a:ea typeface="Lato Bold" pitchFamily="34" charset="-122"/>
                <a:cs typeface="Lato Bold" pitchFamily="34" charset="-120"/>
              </a:rPr>
              <a:t>Mäkinen, Erkki. "Text summarization: a survey." In Survey on textual analysis, pp. 233-259. Springer, Cham, 2019.</a:t>
            </a:r>
            <a:endParaRPr lang="en-US" sz="859" dirty="0"/>
          </a:p>
        </p:txBody>
      </p:sp>
      <p:sp>
        <p:nvSpPr>
          <p:cNvPr id="44" name="Text 42"/>
          <p:cNvSpPr/>
          <p:nvPr/>
        </p:nvSpPr>
        <p:spPr>
          <a:xfrm>
            <a:off x="3957618" y="6861627"/>
            <a:ext cx="3514762" cy="141758"/>
          </a:xfrm>
          <a:prstGeom prst="rect">
            <a:avLst/>
          </a:prstGeom>
          <a:noFill/>
          <a:ln/>
        </p:spPr>
        <p:txBody>
          <a:bodyPr wrap="none" lIns="0" tIns="0" rIns="0" bIns="0" rtlCol="0" anchor="t"/>
          <a:lstStyle/>
          <a:p>
            <a:pPr marL="0" indent="0" algn="ctr">
              <a:lnSpc>
                <a:spcPts val="1400"/>
              </a:lnSpc>
              <a:buNone/>
            </a:pPr>
            <a:r>
              <a:rPr lang="en-US" sz="664" u="sng" dirty="0">
                <a:solidFill>
                  <a:srgbClr val="282824"/>
                </a:solidFill>
                <a:latin typeface="Lato" pitchFamily="34" charset="0"/>
                <a:ea typeface="Lato" pitchFamily="34" charset="-122"/>
                <a:cs typeface="Lato" pitchFamily="34" charset="-120"/>
                <a:hlinkClick r:id="rId16">
                  <a:extLst>
                    <a:ext uri="{A12FA001-AC4F-418D-AE19-62706E023703}">
                      <ahyp:hlinkClr xmlns:ahyp="http://schemas.microsoft.com/office/drawing/2018/hyperlinkcolor" val="tx"/>
                    </a:ext>
                  </a:extLst>
                </a:hlinkClick>
              </a:rPr>
              <a:t>https://link.springer.com/chapter/10.1007/978-3-030-15229-1_10</a:t>
            </a:r>
            <a:endParaRPr lang="en-US" sz="664"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57175" y="626566"/>
            <a:ext cx="5079968" cy="497457"/>
          </a:xfrm>
          <a:prstGeom prst="rect">
            <a:avLst/>
          </a:prstGeom>
          <a:noFill/>
          <a:ln/>
        </p:spPr>
        <p:txBody>
          <a:bodyPr wrap="none" lIns="0" tIns="0" rIns="0" bIns="0" rtlCol="0" anchor="t"/>
          <a:lstStyle/>
          <a:p>
            <a:pPr marL="0" indent="0">
              <a:lnSpc>
                <a:spcPts val="5000"/>
              </a:lnSpc>
              <a:buNone/>
            </a:pPr>
            <a:r>
              <a:rPr lang="en-US" sz="3125" b="1" dirty="0">
                <a:solidFill>
                  <a:srgbClr val="282824"/>
                </a:solidFill>
                <a:latin typeface="Lato Bold" pitchFamily="34" charset="0"/>
                <a:ea typeface="Lato Bold" pitchFamily="34" charset="-122"/>
                <a:cs typeface="Lato Bold" pitchFamily="34" charset="-120"/>
              </a:rPr>
              <a:t>Conclusion and Future Work</a:t>
            </a:r>
            <a:endParaRPr lang="en-US" sz="3125" dirty="0"/>
          </a:p>
        </p:txBody>
      </p:sp>
      <p:sp>
        <p:nvSpPr>
          <p:cNvPr id="4" name="Text 1"/>
          <p:cNvSpPr/>
          <p:nvPr/>
        </p:nvSpPr>
        <p:spPr>
          <a:xfrm>
            <a:off x="3078230" y="2186750"/>
            <a:ext cx="115435" cy="318492"/>
          </a:xfrm>
          <a:prstGeom prst="rect">
            <a:avLst/>
          </a:prstGeom>
          <a:noFill/>
          <a:ln/>
        </p:spPr>
        <p:txBody>
          <a:bodyPr wrap="none" lIns="0" tIns="0" rIns="0" bIns="0" rtlCol="0" anchor="t"/>
          <a:lstStyle/>
          <a:p>
            <a:pPr marL="0" indent="0" algn="ctr">
              <a:lnSpc>
                <a:spcPts val="3200"/>
              </a:lnSpc>
              <a:buNone/>
            </a:pPr>
            <a:r>
              <a:rPr lang="en-US" sz="1562" b="1" dirty="0">
                <a:solidFill>
                  <a:srgbClr val="4A4A45"/>
                </a:solidFill>
                <a:latin typeface="Lato Bold" pitchFamily="34" charset="0"/>
                <a:ea typeface="Lato Bold" pitchFamily="34" charset="-122"/>
                <a:cs typeface="Lato Bold" pitchFamily="34" charset="-120"/>
              </a:rPr>
              <a:t>1</a:t>
            </a:r>
            <a:endParaRPr lang="en-US" sz="1562" dirty="0"/>
          </a:p>
        </p:txBody>
      </p:sp>
      <p:sp>
        <p:nvSpPr>
          <p:cNvPr id="5" name="Text 2"/>
          <p:cNvSpPr/>
          <p:nvPr/>
        </p:nvSpPr>
        <p:spPr>
          <a:xfrm>
            <a:off x="4146165" y="1601576"/>
            <a:ext cx="1990203" cy="248821"/>
          </a:xfrm>
          <a:prstGeom prst="rect">
            <a:avLst/>
          </a:prstGeom>
          <a:noFill/>
          <a:ln/>
        </p:spPr>
        <p:txBody>
          <a:bodyPr wrap="none" lIns="0" tIns="0" rIns="0" bIns="0" rtlCol="0" anchor="t"/>
          <a:lstStyle/>
          <a:p>
            <a:pPr marL="0" indent="0" algn="l">
              <a:lnSpc>
                <a:spcPts val="2500"/>
              </a:lnSpc>
              <a:buNone/>
            </a:pPr>
            <a:r>
              <a:rPr lang="en-US" sz="1562" b="1" dirty="0">
                <a:solidFill>
                  <a:srgbClr val="4A4A45"/>
                </a:solidFill>
                <a:latin typeface="Lato Bold" pitchFamily="34" charset="0"/>
                <a:ea typeface="Lato Bold" pitchFamily="34" charset="-122"/>
                <a:cs typeface="Lato Bold" pitchFamily="34" charset="-120"/>
              </a:rPr>
              <a:t>Key Takeaways</a:t>
            </a:r>
            <a:endParaRPr lang="en-US" sz="1562" dirty="0"/>
          </a:p>
        </p:txBody>
      </p:sp>
      <p:sp>
        <p:nvSpPr>
          <p:cNvPr id="6" name="Text 3"/>
          <p:cNvSpPr/>
          <p:nvPr/>
        </p:nvSpPr>
        <p:spPr>
          <a:xfrm>
            <a:off x="4146165" y="1945928"/>
            <a:ext cx="6567506" cy="764325"/>
          </a:xfrm>
          <a:prstGeom prst="rect">
            <a:avLst/>
          </a:prstGeom>
          <a:noFill/>
          <a:ln/>
        </p:spPr>
        <p:txBody>
          <a:bodyPr wrap="square" lIns="0" tIns="0" rIns="0" bIns="0" rtlCol="0" anchor="t"/>
          <a:lstStyle/>
          <a:p>
            <a:pPr marL="0" indent="0" algn="l">
              <a:lnSpc>
                <a:spcPts val="2550"/>
              </a:lnSpc>
              <a:buNone/>
            </a:pPr>
            <a:r>
              <a:rPr lang="en-US" sz="1250" dirty="0">
                <a:solidFill>
                  <a:srgbClr val="4A4A45"/>
                </a:solidFill>
                <a:latin typeface="Lato" pitchFamily="34" charset="0"/>
                <a:ea typeface="Lato" pitchFamily="34" charset="-122"/>
                <a:cs typeface="Lato" pitchFamily="34" charset="-120"/>
              </a:rPr>
              <a:t>We've showcased the effectiveness of leveraging BERT and K-Means clustering for text representation and summarization, paving the way for more robust and accurate text processing applications.</a:t>
            </a:r>
            <a:endParaRPr lang="en-US" sz="1250" dirty="0"/>
          </a:p>
        </p:txBody>
      </p:sp>
      <p:sp>
        <p:nvSpPr>
          <p:cNvPr id="9" name="Text 5"/>
          <p:cNvSpPr/>
          <p:nvPr/>
        </p:nvSpPr>
        <p:spPr>
          <a:xfrm>
            <a:off x="3078230" y="3463323"/>
            <a:ext cx="115435" cy="318492"/>
          </a:xfrm>
          <a:prstGeom prst="rect">
            <a:avLst/>
          </a:prstGeom>
          <a:noFill/>
          <a:ln/>
        </p:spPr>
        <p:txBody>
          <a:bodyPr wrap="none" lIns="0" tIns="0" rIns="0" bIns="0" rtlCol="0" anchor="t"/>
          <a:lstStyle/>
          <a:p>
            <a:pPr marL="0" indent="0" algn="ctr">
              <a:lnSpc>
                <a:spcPts val="3200"/>
              </a:lnSpc>
              <a:buNone/>
            </a:pPr>
            <a:r>
              <a:rPr lang="en-US" sz="1562" b="1" dirty="0">
                <a:solidFill>
                  <a:srgbClr val="4A4A45"/>
                </a:solidFill>
                <a:latin typeface="Lato Bold" pitchFamily="34" charset="0"/>
                <a:ea typeface="Lato Bold" pitchFamily="34" charset="-122"/>
                <a:cs typeface="Lato Bold" pitchFamily="34" charset="-120"/>
              </a:rPr>
              <a:t>2</a:t>
            </a:r>
            <a:endParaRPr lang="en-US" sz="1562" dirty="0"/>
          </a:p>
        </p:txBody>
      </p:sp>
      <p:sp>
        <p:nvSpPr>
          <p:cNvPr id="10" name="Text 6"/>
          <p:cNvSpPr/>
          <p:nvPr/>
        </p:nvSpPr>
        <p:spPr>
          <a:xfrm>
            <a:off x="4146165" y="3059348"/>
            <a:ext cx="2385250" cy="248821"/>
          </a:xfrm>
          <a:prstGeom prst="rect">
            <a:avLst/>
          </a:prstGeom>
          <a:noFill/>
          <a:ln/>
        </p:spPr>
        <p:txBody>
          <a:bodyPr wrap="none" lIns="0" tIns="0" rIns="0" bIns="0" rtlCol="0" anchor="t"/>
          <a:lstStyle/>
          <a:p>
            <a:pPr marL="0" indent="0" algn="l">
              <a:lnSpc>
                <a:spcPts val="2500"/>
              </a:lnSpc>
              <a:buNone/>
            </a:pPr>
            <a:r>
              <a:rPr lang="en-US" sz="1562" b="1" dirty="0">
                <a:solidFill>
                  <a:srgbClr val="4A4A45"/>
                </a:solidFill>
                <a:latin typeface="Lato Bold" pitchFamily="34" charset="0"/>
                <a:ea typeface="Lato Bold" pitchFamily="34" charset="-122"/>
                <a:cs typeface="Lato Bold" pitchFamily="34" charset="-120"/>
              </a:rPr>
              <a:t>Limitations and Challenges</a:t>
            </a:r>
            <a:endParaRPr lang="en-US" sz="1562" dirty="0"/>
          </a:p>
        </p:txBody>
      </p:sp>
      <p:sp>
        <p:nvSpPr>
          <p:cNvPr id="11" name="Text 7"/>
          <p:cNvSpPr/>
          <p:nvPr/>
        </p:nvSpPr>
        <p:spPr>
          <a:xfrm>
            <a:off x="4146165" y="3412628"/>
            <a:ext cx="6567506" cy="764325"/>
          </a:xfrm>
          <a:prstGeom prst="rect">
            <a:avLst/>
          </a:prstGeom>
          <a:noFill/>
          <a:ln/>
        </p:spPr>
        <p:txBody>
          <a:bodyPr wrap="square" lIns="0" tIns="0" rIns="0" bIns="0" rtlCol="0" anchor="t"/>
          <a:lstStyle/>
          <a:p>
            <a:pPr marL="0" indent="0" algn="l">
              <a:lnSpc>
                <a:spcPts val="2550"/>
              </a:lnSpc>
              <a:buNone/>
            </a:pPr>
            <a:r>
              <a:rPr lang="en-US" sz="1250" dirty="0">
                <a:solidFill>
                  <a:srgbClr val="4A4A45"/>
                </a:solidFill>
                <a:latin typeface="Lato" pitchFamily="34" charset="0"/>
                <a:ea typeface="Lato" pitchFamily="34" charset="-122"/>
                <a:cs typeface="Lato" pitchFamily="34" charset="-120"/>
              </a:rPr>
              <a:t>Our study also identifies areas for improvement, such as handling domain-specific language and exploring advanced clustering techniques for even better summarization performance.</a:t>
            </a:r>
            <a:endParaRPr lang="en-US" sz="1250" dirty="0"/>
          </a:p>
        </p:txBody>
      </p:sp>
      <p:sp>
        <p:nvSpPr>
          <p:cNvPr id="14" name="Text 9"/>
          <p:cNvSpPr/>
          <p:nvPr/>
        </p:nvSpPr>
        <p:spPr>
          <a:xfrm>
            <a:off x="3078230" y="4930025"/>
            <a:ext cx="115435" cy="318492"/>
          </a:xfrm>
          <a:prstGeom prst="rect">
            <a:avLst/>
          </a:prstGeom>
          <a:noFill/>
          <a:ln/>
        </p:spPr>
        <p:txBody>
          <a:bodyPr wrap="none" lIns="0" tIns="0" rIns="0" bIns="0" rtlCol="0" anchor="t"/>
          <a:lstStyle/>
          <a:p>
            <a:pPr marL="0" indent="0" algn="ctr">
              <a:lnSpc>
                <a:spcPts val="3200"/>
              </a:lnSpc>
              <a:buNone/>
            </a:pPr>
            <a:r>
              <a:rPr lang="en-US" sz="1562" b="1" dirty="0">
                <a:solidFill>
                  <a:srgbClr val="4A4A45"/>
                </a:solidFill>
                <a:latin typeface="Lato Bold" pitchFamily="34" charset="0"/>
                <a:ea typeface="Lato Bold" pitchFamily="34" charset="-122"/>
                <a:cs typeface="Lato Bold" pitchFamily="34" charset="-120"/>
              </a:rPr>
              <a:t>3</a:t>
            </a:r>
            <a:endParaRPr lang="en-US" sz="1562" dirty="0"/>
          </a:p>
        </p:txBody>
      </p:sp>
      <p:sp>
        <p:nvSpPr>
          <p:cNvPr id="15" name="Text 10"/>
          <p:cNvSpPr/>
          <p:nvPr/>
        </p:nvSpPr>
        <p:spPr>
          <a:xfrm>
            <a:off x="4157494" y="4410567"/>
            <a:ext cx="1990203" cy="248821"/>
          </a:xfrm>
          <a:prstGeom prst="rect">
            <a:avLst/>
          </a:prstGeom>
          <a:noFill/>
          <a:ln/>
        </p:spPr>
        <p:txBody>
          <a:bodyPr wrap="none" lIns="0" tIns="0" rIns="0" bIns="0" rtlCol="0" anchor="t"/>
          <a:lstStyle/>
          <a:p>
            <a:pPr marL="0" indent="0" algn="l">
              <a:lnSpc>
                <a:spcPts val="2500"/>
              </a:lnSpc>
              <a:buNone/>
            </a:pPr>
            <a:r>
              <a:rPr lang="en-US" sz="1562" b="1" dirty="0">
                <a:solidFill>
                  <a:srgbClr val="4A4A45"/>
                </a:solidFill>
                <a:latin typeface="Lato Bold" pitchFamily="34" charset="0"/>
                <a:ea typeface="Lato Bold" pitchFamily="34" charset="-122"/>
                <a:cs typeface="Lato Bold" pitchFamily="34" charset="-120"/>
              </a:rPr>
              <a:t>Future Directions</a:t>
            </a:r>
            <a:endParaRPr lang="en-US" sz="1562" dirty="0"/>
          </a:p>
        </p:txBody>
      </p:sp>
      <p:sp>
        <p:nvSpPr>
          <p:cNvPr id="16" name="Text 11"/>
          <p:cNvSpPr/>
          <p:nvPr/>
        </p:nvSpPr>
        <p:spPr>
          <a:xfrm>
            <a:off x="4146166" y="4879330"/>
            <a:ext cx="6567506" cy="764325"/>
          </a:xfrm>
          <a:prstGeom prst="rect">
            <a:avLst/>
          </a:prstGeom>
          <a:noFill/>
          <a:ln/>
        </p:spPr>
        <p:txBody>
          <a:bodyPr wrap="square" lIns="0" tIns="0" rIns="0" bIns="0" rtlCol="0" anchor="t"/>
          <a:lstStyle/>
          <a:p>
            <a:pPr marL="0" indent="0" algn="l">
              <a:lnSpc>
                <a:spcPts val="2550"/>
              </a:lnSpc>
              <a:buNone/>
            </a:pPr>
            <a:r>
              <a:rPr lang="en-US" sz="1250" dirty="0">
                <a:solidFill>
                  <a:srgbClr val="4A4A45"/>
                </a:solidFill>
                <a:latin typeface="Lato" pitchFamily="34" charset="0"/>
                <a:ea typeface="Lato" pitchFamily="34" charset="-122"/>
                <a:cs typeface="Lato" pitchFamily="34" charset="-120"/>
              </a:rPr>
              <a:t>Building upon our findings, we outline potential future research directions, including the exploration of transfer learning, multi-modal summarization, and the integration of human-in-the-loop approaches.</a:t>
            </a:r>
            <a:endParaRPr lang="en-US" sz="12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6414" y="1622425"/>
            <a:ext cx="8388985" cy="685444"/>
          </a:xfrm>
          <a:prstGeom prst="rect">
            <a:avLst/>
          </a:prstGeom>
        </p:spPr>
        <p:txBody>
          <a:bodyPr vert="horz" wrap="square" lIns="0" tIns="168275" rIns="0" bIns="0" rtlCol="0">
            <a:spAutoFit/>
          </a:bodyPr>
          <a:lstStyle/>
          <a:p>
            <a:pPr marL="12700">
              <a:lnSpc>
                <a:spcPct val="100000"/>
              </a:lnSpc>
              <a:spcBef>
                <a:spcPts val="125"/>
              </a:spcBef>
            </a:pPr>
            <a:r>
              <a:rPr spc="-145" dirty="0"/>
              <a:t>Abstractive</a:t>
            </a:r>
            <a:r>
              <a:rPr spc="-305" dirty="0"/>
              <a:t> </a:t>
            </a:r>
            <a:r>
              <a:rPr spc="-245" dirty="0"/>
              <a:t>vs.</a:t>
            </a:r>
            <a:r>
              <a:rPr spc="-305" dirty="0"/>
              <a:t> </a:t>
            </a:r>
            <a:r>
              <a:rPr spc="-165" dirty="0"/>
              <a:t>Extractive</a:t>
            </a:r>
            <a:r>
              <a:rPr spc="-300" dirty="0"/>
              <a:t> </a:t>
            </a:r>
            <a:r>
              <a:rPr spc="-185" dirty="0"/>
              <a:t>Summarization</a:t>
            </a:r>
            <a:r>
              <a:rPr lang="en-IN" spc="-185" dirty="0"/>
              <a:t> :</a:t>
            </a:r>
            <a:endParaRPr spc="-185" dirty="0"/>
          </a:p>
        </p:txBody>
      </p:sp>
      <p:sp>
        <p:nvSpPr>
          <p:cNvPr id="3" name="object 3"/>
          <p:cNvSpPr txBox="1"/>
          <p:nvPr/>
        </p:nvSpPr>
        <p:spPr>
          <a:xfrm>
            <a:off x="587375" y="3116262"/>
            <a:ext cx="4645025" cy="2374624"/>
          </a:xfrm>
          <a:prstGeom prst="rect">
            <a:avLst/>
          </a:prstGeom>
        </p:spPr>
        <p:txBody>
          <a:bodyPr vert="horz" wrap="square" lIns="0" tIns="17145" rIns="0" bIns="0" rtlCol="0">
            <a:spAutoFit/>
          </a:bodyPr>
          <a:lstStyle/>
          <a:p>
            <a:pPr marL="12700">
              <a:lnSpc>
                <a:spcPct val="100000"/>
              </a:lnSpc>
              <a:spcBef>
                <a:spcPts val="135"/>
              </a:spcBef>
            </a:pPr>
            <a:r>
              <a:rPr sz="1650" b="1" spc="-10" dirty="0">
                <a:solidFill>
                  <a:srgbClr val="282823"/>
                </a:solidFill>
                <a:latin typeface="Tahoma"/>
                <a:cs typeface="Tahoma"/>
              </a:rPr>
              <a:t>Abstractive</a:t>
            </a:r>
            <a:endParaRPr sz="1650" dirty="0">
              <a:latin typeface="Tahoma"/>
              <a:cs typeface="Tahoma"/>
            </a:endParaRPr>
          </a:p>
          <a:p>
            <a:pPr marL="298450" marR="5080" indent="-285750">
              <a:lnSpc>
                <a:spcPct val="134300"/>
              </a:lnSpc>
              <a:spcBef>
                <a:spcPts val="1140"/>
              </a:spcBef>
              <a:buFont typeface="Wingdings" panose="05000000000000000000" pitchFamily="2" charset="2"/>
              <a:buChar char="q"/>
            </a:pPr>
            <a:r>
              <a:rPr sz="1350" dirty="0">
                <a:solidFill>
                  <a:srgbClr val="4A4A44"/>
                </a:solidFill>
                <a:latin typeface="Tahoma"/>
                <a:cs typeface="Tahoma"/>
              </a:rPr>
              <a:t>Generates</a:t>
            </a:r>
            <a:r>
              <a:rPr sz="1350" spc="-130" dirty="0">
                <a:solidFill>
                  <a:srgbClr val="4A4A44"/>
                </a:solidFill>
                <a:latin typeface="Tahoma"/>
                <a:cs typeface="Tahoma"/>
              </a:rPr>
              <a:t> </a:t>
            </a:r>
            <a:r>
              <a:rPr sz="1350" dirty="0">
                <a:solidFill>
                  <a:srgbClr val="4A4A44"/>
                </a:solidFill>
                <a:latin typeface="Tahoma"/>
                <a:cs typeface="Tahoma"/>
              </a:rPr>
              <a:t>new</a:t>
            </a:r>
            <a:r>
              <a:rPr sz="1350" spc="-125" dirty="0">
                <a:solidFill>
                  <a:srgbClr val="4A4A44"/>
                </a:solidFill>
                <a:latin typeface="Tahoma"/>
                <a:cs typeface="Tahoma"/>
              </a:rPr>
              <a:t> </a:t>
            </a:r>
            <a:r>
              <a:rPr sz="1350" dirty="0">
                <a:solidFill>
                  <a:srgbClr val="4A4A44"/>
                </a:solidFill>
                <a:latin typeface="Tahoma"/>
                <a:cs typeface="Tahoma"/>
              </a:rPr>
              <a:t>sentences</a:t>
            </a:r>
            <a:r>
              <a:rPr sz="1350" spc="-125" dirty="0">
                <a:solidFill>
                  <a:srgbClr val="4A4A44"/>
                </a:solidFill>
                <a:latin typeface="Tahoma"/>
                <a:cs typeface="Tahoma"/>
              </a:rPr>
              <a:t> </a:t>
            </a:r>
            <a:r>
              <a:rPr sz="1350" dirty="0">
                <a:solidFill>
                  <a:srgbClr val="4A4A44"/>
                </a:solidFill>
                <a:latin typeface="Tahoma"/>
                <a:cs typeface="Tahoma"/>
              </a:rPr>
              <a:t>that</a:t>
            </a:r>
            <a:r>
              <a:rPr sz="1350" spc="-125" dirty="0">
                <a:solidFill>
                  <a:srgbClr val="4A4A44"/>
                </a:solidFill>
                <a:latin typeface="Tahoma"/>
                <a:cs typeface="Tahoma"/>
              </a:rPr>
              <a:t> </a:t>
            </a:r>
            <a:r>
              <a:rPr sz="1350" dirty="0">
                <a:solidFill>
                  <a:srgbClr val="4A4A44"/>
                </a:solidFill>
                <a:latin typeface="Tahoma"/>
                <a:cs typeface="Tahoma"/>
              </a:rPr>
              <a:t>capture</a:t>
            </a:r>
            <a:r>
              <a:rPr sz="1350" spc="-125" dirty="0">
                <a:solidFill>
                  <a:srgbClr val="4A4A44"/>
                </a:solidFill>
                <a:latin typeface="Tahoma"/>
                <a:cs typeface="Tahoma"/>
              </a:rPr>
              <a:t> </a:t>
            </a:r>
            <a:r>
              <a:rPr sz="1350" dirty="0">
                <a:solidFill>
                  <a:srgbClr val="4A4A44"/>
                </a:solidFill>
                <a:latin typeface="Tahoma"/>
                <a:cs typeface="Tahoma"/>
              </a:rPr>
              <a:t>the</a:t>
            </a:r>
            <a:r>
              <a:rPr sz="1350" spc="-130" dirty="0">
                <a:solidFill>
                  <a:srgbClr val="4A4A44"/>
                </a:solidFill>
                <a:latin typeface="Tahoma"/>
                <a:cs typeface="Tahoma"/>
              </a:rPr>
              <a:t> </a:t>
            </a:r>
            <a:r>
              <a:rPr sz="1350" spc="-10" dirty="0">
                <a:solidFill>
                  <a:srgbClr val="4A4A44"/>
                </a:solidFill>
                <a:latin typeface="Tahoma"/>
                <a:cs typeface="Tahoma"/>
              </a:rPr>
              <a:t>essence</a:t>
            </a:r>
            <a:r>
              <a:rPr sz="1350" spc="-125" dirty="0">
                <a:solidFill>
                  <a:srgbClr val="4A4A44"/>
                </a:solidFill>
                <a:latin typeface="Tahoma"/>
                <a:cs typeface="Tahoma"/>
              </a:rPr>
              <a:t> </a:t>
            </a:r>
            <a:r>
              <a:rPr sz="1350" dirty="0">
                <a:solidFill>
                  <a:srgbClr val="4A4A44"/>
                </a:solidFill>
                <a:latin typeface="Tahoma"/>
                <a:cs typeface="Tahoma"/>
              </a:rPr>
              <a:t>of</a:t>
            </a:r>
            <a:r>
              <a:rPr sz="1350" spc="-125" dirty="0">
                <a:solidFill>
                  <a:srgbClr val="4A4A44"/>
                </a:solidFill>
                <a:latin typeface="Tahoma"/>
                <a:cs typeface="Tahoma"/>
              </a:rPr>
              <a:t> </a:t>
            </a:r>
            <a:r>
              <a:rPr sz="1350" dirty="0">
                <a:solidFill>
                  <a:srgbClr val="4A4A44"/>
                </a:solidFill>
                <a:latin typeface="Tahoma"/>
                <a:cs typeface="Tahoma"/>
              </a:rPr>
              <a:t>the</a:t>
            </a:r>
            <a:r>
              <a:rPr sz="1350" spc="-125" dirty="0">
                <a:solidFill>
                  <a:srgbClr val="4A4A44"/>
                </a:solidFill>
                <a:latin typeface="Tahoma"/>
                <a:cs typeface="Tahoma"/>
              </a:rPr>
              <a:t> </a:t>
            </a:r>
            <a:r>
              <a:rPr sz="1350" spc="-10" dirty="0">
                <a:solidFill>
                  <a:srgbClr val="4A4A44"/>
                </a:solidFill>
                <a:latin typeface="Tahoma"/>
                <a:cs typeface="Tahoma"/>
              </a:rPr>
              <a:t>text, </a:t>
            </a:r>
            <a:r>
              <a:rPr sz="1350" dirty="0">
                <a:solidFill>
                  <a:srgbClr val="4A4A44"/>
                </a:solidFill>
                <a:latin typeface="Tahoma"/>
                <a:cs typeface="Tahoma"/>
              </a:rPr>
              <a:t>similar</a:t>
            </a:r>
            <a:r>
              <a:rPr sz="1350" spc="-120" dirty="0">
                <a:solidFill>
                  <a:srgbClr val="4A4A44"/>
                </a:solidFill>
                <a:latin typeface="Tahoma"/>
                <a:cs typeface="Tahoma"/>
              </a:rPr>
              <a:t> </a:t>
            </a:r>
            <a:r>
              <a:rPr sz="1350" dirty="0">
                <a:solidFill>
                  <a:srgbClr val="4A4A44"/>
                </a:solidFill>
                <a:latin typeface="Tahoma"/>
                <a:cs typeface="Tahoma"/>
              </a:rPr>
              <a:t>to</a:t>
            </a:r>
            <a:r>
              <a:rPr sz="1350" spc="-120" dirty="0">
                <a:solidFill>
                  <a:srgbClr val="4A4A44"/>
                </a:solidFill>
                <a:latin typeface="Tahoma"/>
                <a:cs typeface="Tahoma"/>
              </a:rPr>
              <a:t> </a:t>
            </a:r>
            <a:r>
              <a:rPr sz="1350" dirty="0">
                <a:solidFill>
                  <a:srgbClr val="4A4A44"/>
                </a:solidFill>
                <a:latin typeface="Tahoma"/>
                <a:cs typeface="Tahoma"/>
              </a:rPr>
              <a:t>how</a:t>
            </a:r>
            <a:r>
              <a:rPr sz="1350" spc="-114" dirty="0">
                <a:solidFill>
                  <a:srgbClr val="4A4A44"/>
                </a:solidFill>
                <a:latin typeface="Tahoma"/>
                <a:cs typeface="Tahoma"/>
              </a:rPr>
              <a:t> </a:t>
            </a:r>
            <a:r>
              <a:rPr sz="1350" spc="-35" dirty="0">
                <a:solidFill>
                  <a:srgbClr val="4A4A44"/>
                </a:solidFill>
                <a:latin typeface="Tahoma"/>
                <a:cs typeface="Tahoma"/>
              </a:rPr>
              <a:t>a</a:t>
            </a:r>
            <a:r>
              <a:rPr sz="1350" spc="-120" dirty="0">
                <a:solidFill>
                  <a:srgbClr val="4A4A44"/>
                </a:solidFill>
                <a:latin typeface="Tahoma"/>
                <a:cs typeface="Tahoma"/>
              </a:rPr>
              <a:t> </a:t>
            </a:r>
            <a:r>
              <a:rPr sz="1350" spc="-25" dirty="0">
                <a:solidFill>
                  <a:srgbClr val="4A4A44"/>
                </a:solidFill>
                <a:latin typeface="Tahoma"/>
                <a:cs typeface="Tahoma"/>
              </a:rPr>
              <a:t>human</a:t>
            </a:r>
            <a:r>
              <a:rPr sz="1350" spc="-114" dirty="0">
                <a:solidFill>
                  <a:srgbClr val="4A4A44"/>
                </a:solidFill>
                <a:latin typeface="Tahoma"/>
                <a:cs typeface="Tahoma"/>
              </a:rPr>
              <a:t> </a:t>
            </a:r>
            <a:r>
              <a:rPr sz="1350" dirty="0">
                <a:solidFill>
                  <a:srgbClr val="4A4A44"/>
                </a:solidFill>
                <a:latin typeface="Tahoma"/>
                <a:cs typeface="Tahoma"/>
              </a:rPr>
              <a:t>would</a:t>
            </a:r>
            <a:r>
              <a:rPr sz="1350" spc="-120" dirty="0">
                <a:solidFill>
                  <a:srgbClr val="4A4A44"/>
                </a:solidFill>
                <a:latin typeface="Tahoma"/>
                <a:cs typeface="Tahoma"/>
              </a:rPr>
              <a:t> </a:t>
            </a:r>
            <a:r>
              <a:rPr sz="1350" spc="-10" dirty="0">
                <a:solidFill>
                  <a:srgbClr val="4A4A44"/>
                </a:solidFill>
                <a:latin typeface="Tahoma"/>
                <a:cs typeface="Tahoma"/>
              </a:rPr>
              <a:t>summarize.</a:t>
            </a:r>
            <a:endParaRPr lang="en-IN" sz="1350" spc="-10" dirty="0">
              <a:solidFill>
                <a:srgbClr val="4A4A44"/>
              </a:solidFill>
              <a:latin typeface="Tahoma"/>
              <a:cs typeface="Tahoma"/>
            </a:endParaRPr>
          </a:p>
          <a:p>
            <a:pPr marL="298450" marR="5080" indent="-285750">
              <a:lnSpc>
                <a:spcPct val="134300"/>
              </a:lnSpc>
              <a:spcBef>
                <a:spcPts val="1140"/>
              </a:spcBef>
              <a:buFont typeface="Wingdings" panose="05000000000000000000" pitchFamily="2" charset="2"/>
              <a:buChar char="q"/>
            </a:pPr>
            <a:r>
              <a:rPr lang="en-US" sz="1400" dirty="0"/>
              <a:t>Requires more complex models, often based on deep learning</a:t>
            </a:r>
            <a:r>
              <a:rPr lang="en-IN" sz="1350" spc="-10" dirty="0">
                <a:solidFill>
                  <a:srgbClr val="4A4A44"/>
                </a:solidFill>
                <a:latin typeface="Tahoma"/>
                <a:cs typeface="Tahoma"/>
              </a:rPr>
              <a:t>.</a:t>
            </a:r>
          </a:p>
          <a:p>
            <a:pPr marL="298450" marR="5080" indent="-285750">
              <a:lnSpc>
                <a:spcPct val="134300"/>
              </a:lnSpc>
              <a:spcBef>
                <a:spcPts val="1140"/>
              </a:spcBef>
              <a:buFont typeface="Wingdings" panose="05000000000000000000" pitchFamily="2" charset="2"/>
              <a:buChar char="q"/>
            </a:pPr>
            <a:r>
              <a:rPr lang="en-US" sz="1400" dirty="0"/>
              <a:t>Example: Creating a summary that explains a complex document in simpler terms</a:t>
            </a:r>
            <a:r>
              <a:rPr lang="en-IN" sz="1350" spc="-10" dirty="0">
                <a:solidFill>
                  <a:srgbClr val="4A4A44"/>
                </a:solidFill>
                <a:latin typeface="Tahoma"/>
                <a:cs typeface="Tahoma"/>
              </a:rPr>
              <a:t>.</a:t>
            </a:r>
            <a:endParaRPr sz="1350" dirty="0">
              <a:latin typeface="Tahoma"/>
              <a:cs typeface="Tahoma"/>
            </a:endParaRPr>
          </a:p>
        </p:txBody>
      </p:sp>
      <p:sp>
        <p:nvSpPr>
          <p:cNvPr id="4" name="object 4"/>
          <p:cNvSpPr txBox="1"/>
          <p:nvPr/>
        </p:nvSpPr>
        <p:spPr>
          <a:xfrm>
            <a:off x="5920930" y="3116262"/>
            <a:ext cx="1012190" cy="271228"/>
          </a:xfrm>
          <a:prstGeom prst="rect">
            <a:avLst/>
          </a:prstGeom>
        </p:spPr>
        <p:txBody>
          <a:bodyPr vert="horz" wrap="square" lIns="0" tIns="17145" rIns="0" bIns="0" rtlCol="0">
            <a:spAutoFit/>
          </a:bodyPr>
          <a:lstStyle/>
          <a:p>
            <a:pPr marL="12700" algn="l">
              <a:lnSpc>
                <a:spcPct val="100000"/>
              </a:lnSpc>
              <a:spcBef>
                <a:spcPts val="135"/>
              </a:spcBef>
            </a:pPr>
            <a:r>
              <a:rPr sz="1650" b="1" spc="-65" dirty="0">
                <a:solidFill>
                  <a:srgbClr val="282823"/>
                </a:solidFill>
                <a:latin typeface="Tahoma"/>
                <a:cs typeface="Tahoma"/>
              </a:rPr>
              <a:t>Extractive</a:t>
            </a:r>
            <a:endParaRPr sz="1650">
              <a:latin typeface="Tahoma"/>
              <a:cs typeface="Tahoma"/>
            </a:endParaRPr>
          </a:p>
        </p:txBody>
      </p:sp>
      <p:sp>
        <p:nvSpPr>
          <p:cNvPr id="5" name="object 5"/>
          <p:cNvSpPr txBox="1"/>
          <p:nvPr/>
        </p:nvSpPr>
        <p:spPr>
          <a:xfrm>
            <a:off x="5920930" y="3517265"/>
            <a:ext cx="4624705" cy="2011705"/>
          </a:xfrm>
          <a:prstGeom prst="rect">
            <a:avLst/>
          </a:prstGeom>
        </p:spPr>
        <p:txBody>
          <a:bodyPr vert="horz" wrap="square" lIns="0" tIns="12700" rIns="0" bIns="0" rtlCol="0">
            <a:spAutoFit/>
          </a:bodyPr>
          <a:lstStyle/>
          <a:p>
            <a:pPr marL="298450" marR="5080" indent="-285750">
              <a:lnSpc>
                <a:spcPct val="134300"/>
              </a:lnSpc>
              <a:spcBef>
                <a:spcPts val="100"/>
              </a:spcBef>
              <a:buFont typeface="Wingdings" panose="05000000000000000000" pitchFamily="2" charset="2"/>
              <a:buChar char="q"/>
            </a:pPr>
            <a:r>
              <a:rPr sz="1350" dirty="0">
                <a:solidFill>
                  <a:srgbClr val="4A4A44"/>
                </a:solidFill>
                <a:latin typeface="Tahoma"/>
                <a:cs typeface="Tahoma"/>
              </a:rPr>
              <a:t>Identifies</a:t>
            </a:r>
            <a:r>
              <a:rPr sz="1350" spc="-135" dirty="0">
                <a:solidFill>
                  <a:srgbClr val="4A4A44"/>
                </a:solidFill>
                <a:latin typeface="Tahoma"/>
                <a:cs typeface="Tahoma"/>
              </a:rPr>
              <a:t> </a:t>
            </a:r>
            <a:r>
              <a:rPr sz="1350" spc="-20" dirty="0">
                <a:solidFill>
                  <a:srgbClr val="4A4A44"/>
                </a:solidFill>
                <a:latin typeface="Tahoma"/>
                <a:cs typeface="Tahoma"/>
              </a:rPr>
              <a:t>and</a:t>
            </a:r>
            <a:r>
              <a:rPr sz="1350" spc="-130" dirty="0">
                <a:solidFill>
                  <a:srgbClr val="4A4A44"/>
                </a:solidFill>
                <a:latin typeface="Tahoma"/>
                <a:cs typeface="Tahoma"/>
              </a:rPr>
              <a:t> </a:t>
            </a:r>
            <a:r>
              <a:rPr sz="1350" dirty="0">
                <a:solidFill>
                  <a:srgbClr val="4A4A44"/>
                </a:solidFill>
                <a:latin typeface="Tahoma"/>
                <a:cs typeface="Tahoma"/>
              </a:rPr>
              <a:t>extracts</a:t>
            </a:r>
            <a:r>
              <a:rPr sz="1350" spc="-130" dirty="0">
                <a:solidFill>
                  <a:srgbClr val="4A4A44"/>
                </a:solidFill>
                <a:latin typeface="Tahoma"/>
                <a:cs typeface="Tahoma"/>
              </a:rPr>
              <a:t> </a:t>
            </a:r>
            <a:r>
              <a:rPr sz="1350" dirty="0">
                <a:solidFill>
                  <a:srgbClr val="4A4A44"/>
                </a:solidFill>
                <a:latin typeface="Tahoma"/>
                <a:cs typeface="Tahoma"/>
              </a:rPr>
              <a:t>the</a:t>
            </a:r>
            <a:r>
              <a:rPr sz="1350" spc="-130" dirty="0">
                <a:solidFill>
                  <a:srgbClr val="4A4A44"/>
                </a:solidFill>
                <a:latin typeface="Tahoma"/>
                <a:cs typeface="Tahoma"/>
              </a:rPr>
              <a:t> </a:t>
            </a:r>
            <a:r>
              <a:rPr sz="1350" dirty="0">
                <a:solidFill>
                  <a:srgbClr val="4A4A44"/>
                </a:solidFill>
                <a:latin typeface="Tahoma"/>
                <a:cs typeface="Tahoma"/>
              </a:rPr>
              <a:t>most</a:t>
            </a:r>
            <a:r>
              <a:rPr sz="1350" spc="-135" dirty="0">
                <a:solidFill>
                  <a:srgbClr val="4A4A44"/>
                </a:solidFill>
                <a:latin typeface="Tahoma"/>
                <a:cs typeface="Tahoma"/>
              </a:rPr>
              <a:t> </a:t>
            </a:r>
            <a:r>
              <a:rPr sz="1350" dirty="0">
                <a:solidFill>
                  <a:srgbClr val="4A4A44"/>
                </a:solidFill>
                <a:latin typeface="Tahoma"/>
                <a:cs typeface="Tahoma"/>
              </a:rPr>
              <a:t>important</a:t>
            </a:r>
            <a:r>
              <a:rPr sz="1350" spc="-130" dirty="0">
                <a:solidFill>
                  <a:srgbClr val="4A4A44"/>
                </a:solidFill>
                <a:latin typeface="Tahoma"/>
                <a:cs typeface="Tahoma"/>
              </a:rPr>
              <a:t> </a:t>
            </a:r>
            <a:r>
              <a:rPr sz="1350" dirty="0">
                <a:solidFill>
                  <a:srgbClr val="4A4A44"/>
                </a:solidFill>
                <a:latin typeface="Tahoma"/>
                <a:cs typeface="Tahoma"/>
              </a:rPr>
              <a:t>sentences</a:t>
            </a:r>
            <a:r>
              <a:rPr sz="1350" spc="-130" dirty="0">
                <a:solidFill>
                  <a:srgbClr val="4A4A44"/>
                </a:solidFill>
                <a:latin typeface="Tahoma"/>
                <a:cs typeface="Tahoma"/>
              </a:rPr>
              <a:t> </a:t>
            </a:r>
            <a:r>
              <a:rPr sz="1350" dirty="0">
                <a:solidFill>
                  <a:srgbClr val="4A4A44"/>
                </a:solidFill>
                <a:latin typeface="Tahoma"/>
                <a:cs typeface="Tahoma"/>
              </a:rPr>
              <a:t>from</a:t>
            </a:r>
            <a:r>
              <a:rPr sz="1350" spc="-130" dirty="0">
                <a:solidFill>
                  <a:srgbClr val="4A4A44"/>
                </a:solidFill>
                <a:latin typeface="Tahoma"/>
                <a:cs typeface="Tahoma"/>
              </a:rPr>
              <a:t> </a:t>
            </a:r>
            <a:r>
              <a:rPr sz="1350" spc="-25" dirty="0">
                <a:solidFill>
                  <a:srgbClr val="4A4A44"/>
                </a:solidFill>
                <a:latin typeface="Tahoma"/>
                <a:cs typeface="Tahoma"/>
              </a:rPr>
              <a:t>the </a:t>
            </a:r>
            <a:r>
              <a:rPr sz="1350" dirty="0">
                <a:solidFill>
                  <a:srgbClr val="4A4A44"/>
                </a:solidFill>
                <a:latin typeface="Tahoma"/>
                <a:cs typeface="Tahoma"/>
              </a:rPr>
              <a:t>original</a:t>
            </a:r>
            <a:r>
              <a:rPr sz="1350" spc="-114" dirty="0">
                <a:solidFill>
                  <a:srgbClr val="4A4A44"/>
                </a:solidFill>
                <a:latin typeface="Tahoma"/>
                <a:cs typeface="Tahoma"/>
              </a:rPr>
              <a:t> </a:t>
            </a:r>
            <a:r>
              <a:rPr sz="1350" dirty="0">
                <a:solidFill>
                  <a:srgbClr val="4A4A44"/>
                </a:solidFill>
                <a:latin typeface="Tahoma"/>
                <a:cs typeface="Tahoma"/>
              </a:rPr>
              <a:t>text</a:t>
            </a:r>
            <a:r>
              <a:rPr sz="1350" spc="-110" dirty="0">
                <a:solidFill>
                  <a:srgbClr val="4A4A44"/>
                </a:solidFill>
                <a:latin typeface="Tahoma"/>
                <a:cs typeface="Tahoma"/>
              </a:rPr>
              <a:t> </a:t>
            </a:r>
            <a:r>
              <a:rPr sz="1350" dirty="0">
                <a:solidFill>
                  <a:srgbClr val="4A4A44"/>
                </a:solidFill>
                <a:latin typeface="Tahoma"/>
                <a:cs typeface="Tahoma"/>
              </a:rPr>
              <a:t>to</a:t>
            </a:r>
            <a:r>
              <a:rPr sz="1350" spc="-114" dirty="0">
                <a:solidFill>
                  <a:srgbClr val="4A4A44"/>
                </a:solidFill>
                <a:latin typeface="Tahoma"/>
                <a:cs typeface="Tahoma"/>
              </a:rPr>
              <a:t> </a:t>
            </a:r>
            <a:r>
              <a:rPr sz="1350" dirty="0">
                <a:solidFill>
                  <a:srgbClr val="4A4A44"/>
                </a:solidFill>
                <a:latin typeface="Tahoma"/>
                <a:cs typeface="Tahoma"/>
              </a:rPr>
              <a:t>form</a:t>
            </a:r>
            <a:r>
              <a:rPr sz="1350" spc="-110" dirty="0">
                <a:solidFill>
                  <a:srgbClr val="4A4A44"/>
                </a:solidFill>
                <a:latin typeface="Tahoma"/>
                <a:cs typeface="Tahoma"/>
              </a:rPr>
              <a:t> </a:t>
            </a:r>
            <a:r>
              <a:rPr sz="1350" dirty="0">
                <a:solidFill>
                  <a:srgbClr val="4A4A44"/>
                </a:solidFill>
                <a:latin typeface="Tahoma"/>
                <a:cs typeface="Tahoma"/>
              </a:rPr>
              <a:t>the</a:t>
            </a:r>
            <a:r>
              <a:rPr sz="1350" spc="-110" dirty="0">
                <a:solidFill>
                  <a:srgbClr val="4A4A44"/>
                </a:solidFill>
                <a:latin typeface="Tahoma"/>
                <a:cs typeface="Tahoma"/>
              </a:rPr>
              <a:t> </a:t>
            </a:r>
            <a:r>
              <a:rPr sz="1350" spc="-10" dirty="0">
                <a:solidFill>
                  <a:srgbClr val="4A4A44"/>
                </a:solidFill>
                <a:latin typeface="Tahoma"/>
                <a:cs typeface="Tahoma"/>
              </a:rPr>
              <a:t>summary.</a:t>
            </a: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r>
              <a:rPr lang="en-US" sz="1400" dirty="0"/>
              <a:t>Retains the original structure and wording of the document</a:t>
            </a:r>
            <a:r>
              <a:rPr lang="en-IN" sz="1350" spc="-10" dirty="0">
                <a:solidFill>
                  <a:srgbClr val="4A4A44"/>
                </a:solidFill>
                <a:latin typeface="Tahoma"/>
                <a:cs typeface="Tahoma"/>
              </a:rPr>
              <a:t>.</a:t>
            </a:r>
          </a:p>
          <a:p>
            <a:pPr marL="298450" marR="5080" indent="-285750">
              <a:lnSpc>
                <a:spcPct val="134300"/>
              </a:lnSpc>
              <a:spcBef>
                <a:spcPts val="100"/>
              </a:spcBef>
              <a:buFont typeface="Wingdings" panose="05000000000000000000" pitchFamily="2" charset="2"/>
              <a:buChar char="q"/>
            </a:pP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r>
              <a:rPr lang="en-US" sz="1400" dirty="0"/>
              <a:t>Example: our project work on this approach.</a:t>
            </a:r>
            <a:endParaRPr sz="1350" dirty="0">
              <a:latin typeface="Tahoma"/>
              <a:cs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Exploring the Extractive Method of Text Summarization">
            <a:extLst>
              <a:ext uri="{FF2B5EF4-FFF2-40B4-BE49-F238E27FC236}">
                <a16:creationId xmlns:a16="http://schemas.microsoft.com/office/drawing/2014/main" id="{B6DA4F88-EE63-7FFF-A09C-48B3BAB5BA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74" y="250826"/>
            <a:ext cx="11013540" cy="5748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054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87375" y="492125"/>
            <a:ext cx="3070225" cy="539750"/>
          </a:xfrm>
          <a:prstGeom prst="rect">
            <a:avLst/>
          </a:prstGeom>
        </p:spPr>
        <p:txBody>
          <a:bodyPr vert="horz" wrap="square" lIns="0" tIns="15875" rIns="0" bIns="0" rtlCol="0">
            <a:spAutoFit/>
          </a:bodyPr>
          <a:lstStyle/>
          <a:p>
            <a:pPr marL="12700">
              <a:lnSpc>
                <a:spcPct val="100000"/>
              </a:lnSpc>
              <a:spcBef>
                <a:spcPts val="125"/>
              </a:spcBef>
            </a:pPr>
            <a:r>
              <a:rPr spc="-165" dirty="0"/>
              <a:t>Project</a:t>
            </a:r>
            <a:r>
              <a:rPr spc="-280" dirty="0"/>
              <a:t> </a:t>
            </a:r>
            <a:r>
              <a:rPr spc="-140" dirty="0"/>
              <a:t>Pipeline</a:t>
            </a:r>
          </a:p>
        </p:txBody>
      </p:sp>
      <p:grpSp>
        <p:nvGrpSpPr>
          <p:cNvPr id="3" name="object 3"/>
          <p:cNvGrpSpPr/>
          <p:nvPr/>
        </p:nvGrpSpPr>
        <p:grpSpPr>
          <a:xfrm>
            <a:off x="4945862" y="1354139"/>
            <a:ext cx="962025" cy="4543425"/>
            <a:chOff x="4945862" y="1390649"/>
            <a:chExt cx="962025" cy="4543425"/>
          </a:xfrm>
        </p:grpSpPr>
        <p:sp>
          <p:nvSpPr>
            <p:cNvPr id="4" name="object 4"/>
            <p:cNvSpPr/>
            <p:nvPr/>
          </p:nvSpPr>
          <p:spPr>
            <a:xfrm>
              <a:off x="4945862" y="1390649"/>
              <a:ext cx="779145" cy="4544060"/>
            </a:xfrm>
            <a:custGeom>
              <a:avLst/>
              <a:gdLst/>
              <a:ahLst/>
              <a:cxnLst/>
              <a:rect l="l" t="t" r="r" b="b"/>
              <a:pathLst>
                <a:path w="779145" h="4544060">
                  <a:moveTo>
                    <a:pt x="600075" y="378371"/>
                  </a:moveTo>
                  <a:lnTo>
                    <a:pt x="599135" y="376123"/>
                  </a:lnTo>
                  <a:lnTo>
                    <a:pt x="595414" y="372402"/>
                  </a:lnTo>
                  <a:lnTo>
                    <a:pt x="593178" y="371475"/>
                  </a:lnTo>
                  <a:lnTo>
                    <a:pt x="6883" y="371475"/>
                  </a:lnTo>
                  <a:lnTo>
                    <a:pt x="4648" y="372402"/>
                  </a:lnTo>
                  <a:lnTo>
                    <a:pt x="927" y="376123"/>
                  </a:lnTo>
                  <a:lnTo>
                    <a:pt x="0" y="378371"/>
                  </a:lnTo>
                  <a:lnTo>
                    <a:pt x="0" y="381000"/>
                  </a:lnTo>
                  <a:lnTo>
                    <a:pt x="0" y="383628"/>
                  </a:lnTo>
                  <a:lnTo>
                    <a:pt x="927" y="385876"/>
                  </a:lnTo>
                  <a:lnTo>
                    <a:pt x="4648" y="389597"/>
                  </a:lnTo>
                  <a:lnTo>
                    <a:pt x="6883" y="390525"/>
                  </a:lnTo>
                  <a:lnTo>
                    <a:pt x="593178" y="390525"/>
                  </a:lnTo>
                  <a:lnTo>
                    <a:pt x="595414" y="389597"/>
                  </a:lnTo>
                  <a:lnTo>
                    <a:pt x="599135" y="385876"/>
                  </a:lnTo>
                  <a:lnTo>
                    <a:pt x="600075" y="383628"/>
                  </a:lnTo>
                  <a:lnTo>
                    <a:pt x="600075" y="378371"/>
                  </a:lnTo>
                  <a:close/>
                </a:path>
                <a:path w="779145" h="4544060">
                  <a:moveTo>
                    <a:pt x="778662" y="6896"/>
                  </a:moveTo>
                  <a:lnTo>
                    <a:pt x="777735" y="4648"/>
                  </a:lnTo>
                  <a:lnTo>
                    <a:pt x="774014" y="927"/>
                  </a:lnTo>
                  <a:lnTo>
                    <a:pt x="771766" y="0"/>
                  </a:lnTo>
                  <a:lnTo>
                    <a:pt x="766508" y="0"/>
                  </a:lnTo>
                  <a:lnTo>
                    <a:pt x="764260" y="927"/>
                  </a:lnTo>
                  <a:lnTo>
                    <a:pt x="760526" y="4648"/>
                  </a:lnTo>
                  <a:lnTo>
                    <a:pt x="759612" y="6896"/>
                  </a:lnTo>
                  <a:lnTo>
                    <a:pt x="759612" y="4533912"/>
                  </a:lnTo>
                  <a:lnTo>
                    <a:pt x="759612" y="4536541"/>
                  </a:lnTo>
                  <a:lnTo>
                    <a:pt x="760526" y="4538777"/>
                  </a:lnTo>
                  <a:lnTo>
                    <a:pt x="764260" y="4542498"/>
                  </a:lnTo>
                  <a:lnTo>
                    <a:pt x="766508" y="4543437"/>
                  </a:lnTo>
                  <a:lnTo>
                    <a:pt x="771766" y="4543437"/>
                  </a:lnTo>
                  <a:lnTo>
                    <a:pt x="774014" y="4542498"/>
                  </a:lnTo>
                  <a:lnTo>
                    <a:pt x="777735" y="4538777"/>
                  </a:lnTo>
                  <a:lnTo>
                    <a:pt x="778662" y="4536541"/>
                  </a:lnTo>
                  <a:lnTo>
                    <a:pt x="778662" y="6896"/>
                  </a:lnTo>
                  <a:close/>
                </a:path>
              </a:pathLst>
            </a:custGeom>
            <a:solidFill>
              <a:srgbClr val="CBC5B7"/>
            </a:solidFill>
          </p:spPr>
          <p:txBody>
            <a:bodyPr wrap="square" lIns="0" tIns="0" rIns="0" bIns="0" rtlCol="0"/>
            <a:lstStyle/>
            <a:p>
              <a:endParaRPr/>
            </a:p>
          </p:txBody>
        </p:sp>
        <p:sp>
          <p:nvSpPr>
            <p:cNvPr id="5" name="object 5"/>
            <p:cNvSpPr/>
            <p:nvPr/>
          </p:nvSpPr>
          <p:spPr>
            <a:xfrm>
              <a:off x="5526887" y="1581149"/>
              <a:ext cx="381000" cy="381000"/>
            </a:xfrm>
            <a:custGeom>
              <a:avLst/>
              <a:gdLst/>
              <a:ahLst/>
              <a:cxnLst/>
              <a:rect l="l" t="t" r="r" b="b"/>
              <a:pathLst>
                <a:path w="381000" h="381000">
                  <a:moveTo>
                    <a:pt x="362407" y="0"/>
                  </a:moveTo>
                  <a:lnTo>
                    <a:pt x="18580" y="0"/>
                  </a:lnTo>
                  <a:lnTo>
                    <a:pt x="15849" y="546"/>
                  </a:lnTo>
                  <a:lnTo>
                    <a:pt x="0" y="18592"/>
                  </a:lnTo>
                  <a:lnTo>
                    <a:pt x="0" y="359575"/>
                  </a:lnTo>
                  <a:lnTo>
                    <a:pt x="0" y="362407"/>
                  </a:lnTo>
                  <a:lnTo>
                    <a:pt x="18580" y="381000"/>
                  </a:lnTo>
                  <a:lnTo>
                    <a:pt x="362407" y="381000"/>
                  </a:lnTo>
                  <a:lnTo>
                    <a:pt x="381000" y="362407"/>
                  </a:lnTo>
                  <a:lnTo>
                    <a:pt x="381000" y="18592"/>
                  </a:lnTo>
                  <a:lnTo>
                    <a:pt x="365137" y="546"/>
                  </a:lnTo>
                  <a:lnTo>
                    <a:pt x="362407" y="0"/>
                  </a:lnTo>
                  <a:close/>
                </a:path>
              </a:pathLst>
            </a:custGeom>
            <a:solidFill>
              <a:srgbClr val="E5DFD2"/>
            </a:solidFill>
          </p:spPr>
          <p:txBody>
            <a:bodyPr wrap="square" lIns="0" tIns="0" rIns="0" bIns="0" rtlCol="0"/>
            <a:lstStyle/>
            <a:p>
              <a:endParaRPr/>
            </a:p>
          </p:txBody>
        </p:sp>
      </p:grpSp>
      <p:sp>
        <p:nvSpPr>
          <p:cNvPr id="6" name="object 6"/>
          <p:cNvSpPr txBox="1"/>
          <p:nvPr/>
        </p:nvSpPr>
        <p:spPr>
          <a:xfrm>
            <a:off x="5627585" y="1606550"/>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1</a:t>
            </a:r>
            <a:endParaRPr sz="2000">
              <a:latin typeface="Tahoma"/>
              <a:cs typeface="Tahoma"/>
            </a:endParaRPr>
          </a:p>
        </p:txBody>
      </p:sp>
      <p:sp>
        <p:nvSpPr>
          <p:cNvPr id="7" name="object 7"/>
          <p:cNvSpPr txBox="1"/>
          <p:nvPr/>
        </p:nvSpPr>
        <p:spPr>
          <a:xfrm>
            <a:off x="4006100" y="1577975"/>
            <a:ext cx="779145" cy="231140"/>
          </a:xfrm>
          <a:prstGeom prst="rect">
            <a:avLst/>
          </a:prstGeom>
        </p:spPr>
        <p:txBody>
          <a:bodyPr vert="horz" wrap="square" lIns="0" tIns="12700" rIns="0" bIns="0" rtlCol="0">
            <a:spAutoFit/>
          </a:bodyPr>
          <a:lstStyle/>
          <a:p>
            <a:pPr marL="12700">
              <a:lnSpc>
                <a:spcPct val="100000"/>
              </a:lnSpc>
              <a:spcBef>
                <a:spcPts val="100"/>
              </a:spcBef>
            </a:pPr>
            <a:r>
              <a:rPr sz="1350" spc="-20" dirty="0">
                <a:solidFill>
                  <a:srgbClr val="4A4A44"/>
                </a:solidFill>
                <a:latin typeface="Tahoma"/>
                <a:cs typeface="Tahoma"/>
              </a:rPr>
              <a:t>Input</a:t>
            </a:r>
            <a:r>
              <a:rPr sz="1350" spc="-130" dirty="0">
                <a:solidFill>
                  <a:srgbClr val="4A4A44"/>
                </a:solidFill>
                <a:latin typeface="Tahoma"/>
                <a:cs typeface="Tahoma"/>
              </a:rPr>
              <a:t> </a:t>
            </a:r>
            <a:r>
              <a:rPr sz="1350" spc="-20" dirty="0">
                <a:solidFill>
                  <a:srgbClr val="4A4A44"/>
                </a:solidFill>
                <a:latin typeface="Tahoma"/>
                <a:cs typeface="Tahoma"/>
              </a:rPr>
              <a:t>Text</a:t>
            </a:r>
            <a:endParaRPr sz="1350">
              <a:latin typeface="Tahoma"/>
              <a:cs typeface="Tahoma"/>
            </a:endParaRPr>
          </a:p>
        </p:txBody>
      </p:sp>
      <p:grpSp>
        <p:nvGrpSpPr>
          <p:cNvPr id="8" name="object 8"/>
          <p:cNvGrpSpPr/>
          <p:nvPr/>
        </p:nvGrpSpPr>
        <p:grpSpPr>
          <a:xfrm>
            <a:off x="5522125" y="2438399"/>
            <a:ext cx="971550" cy="381000"/>
            <a:chOff x="5522125" y="2438399"/>
            <a:chExt cx="971550" cy="381000"/>
          </a:xfrm>
        </p:grpSpPr>
        <p:sp>
          <p:nvSpPr>
            <p:cNvPr id="9" name="object 9"/>
            <p:cNvSpPr/>
            <p:nvPr/>
          </p:nvSpPr>
          <p:spPr>
            <a:xfrm>
              <a:off x="5893600" y="2619374"/>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10" name="object 10"/>
            <p:cNvSpPr/>
            <p:nvPr/>
          </p:nvSpPr>
          <p:spPr>
            <a:xfrm>
              <a:off x="5522125" y="2438399"/>
              <a:ext cx="390525" cy="381000"/>
            </a:xfrm>
            <a:custGeom>
              <a:avLst/>
              <a:gdLst/>
              <a:ahLst/>
              <a:cxnLst/>
              <a:rect l="l" t="t" r="r" b="b"/>
              <a:pathLst>
                <a:path w="390525" h="381000">
                  <a:moveTo>
                    <a:pt x="371932" y="0"/>
                  </a:moveTo>
                  <a:lnTo>
                    <a:pt x="18580" y="0"/>
                  </a:lnTo>
                  <a:lnTo>
                    <a:pt x="15849" y="546"/>
                  </a:lnTo>
                  <a:lnTo>
                    <a:pt x="0" y="18592"/>
                  </a:lnTo>
                  <a:lnTo>
                    <a:pt x="0" y="359575"/>
                  </a:lnTo>
                  <a:lnTo>
                    <a:pt x="0" y="362407"/>
                  </a:lnTo>
                  <a:lnTo>
                    <a:pt x="18580" y="381000"/>
                  </a:lnTo>
                  <a:lnTo>
                    <a:pt x="371932" y="381000"/>
                  </a:lnTo>
                  <a:lnTo>
                    <a:pt x="390525" y="362407"/>
                  </a:lnTo>
                  <a:lnTo>
                    <a:pt x="390525" y="18592"/>
                  </a:lnTo>
                  <a:lnTo>
                    <a:pt x="374662" y="546"/>
                  </a:lnTo>
                  <a:lnTo>
                    <a:pt x="371932" y="0"/>
                  </a:lnTo>
                  <a:close/>
                </a:path>
              </a:pathLst>
            </a:custGeom>
            <a:solidFill>
              <a:srgbClr val="E5DFD2"/>
            </a:solidFill>
          </p:spPr>
          <p:txBody>
            <a:bodyPr wrap="square" lIns="0" tIns="0" rIns="0" bIns="0" rtlCol="0"/>
            <a:lstStyle/>
            <a:p>
              <a:endParaRPr/>
            </a:p>
          </p:txBody>
        </p:sp>
      </p:grpSp>
      <p:sp>
        <p:nvSpPr>
          <p:cNvPr id="11" name="object 11"/>
          <p:cNvSpPr txBox="1"/>
          <p:nvPr/>
        </p:nvSpPr>
        <p:spPr>
          <a:xfrm>
            <a:off x="5627585" y="2463800"/>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2</a:t>
            </a:r>
            <a:endParaRPr sz="2000">
              <a:latin typeface="Tahoma"/>
              <a:cs typeface="Tahoma"/>
            </a:endParaRPr>
          </a:p>
        </p:txBody>
      </p:sp>
      <p:sp>
        <p:nvSpPr>
          <p:cNvPr id="12" name="object 12"/>
          <p:cNvSpPr txBox="1"/>
          <p:nvPr/>
        </p:nvSpPr>
        <p:spPr>
          <a:xfrm>
            <a:off x="6645272" y="2435225"/>
            <a:ext cx="867410" cy="231140"/>
          </a:xfrm>
          <a:prstGeom prst="rect">
            <a:avLst/>
          </a:prstGeom>
        </p:spPr>
        <p:txBody>
          <a:bodyPr vert="horz" wrap="square" lIns="0" tIns="12700" rIns="0" bIns="0" rtlCol="0">
            <a:spAutoFit/>
          </a:bodyPr>
          <a:lstStyle/>
          <a:p>
            <a:pPr marL="12700">
              <a:lnSpc>
                <a:spcPct val="100000"/>
              </a:lnSpc>
              <a:spcBef>
                <a:spcPts val="100"/>
              </a:spcBef>
            </a:pPr>
            <a:r>
              <a:rPr sz="1350" spc="-10" dirty="0">
                <a:solidFill>
                  <a:srgbClr val="4A4A44"/>
                </a:solidFill>
                <a:latin typeface="Tahoma"/>
                <a:cs typeface="Tahoma"/>
              </a:rPr>
              <a:t>Preprocess</a:t>
            </a:r>
            <a:endParaRPr sz="1350">
              <a:latin typeface="Tahoma"/>
              <a:cs typeface="Tahoma"/>
            </a:endParaRPr>
          </a:p>
        </p:txBody>
      </p:sp>
      <p:grpSp>
        <p:nvGrpSpPr>
          <p:cNvPr id="13" name="object 13"/>
          <p:cNvGrpSpPr/>
          <p:nvPr/>
        </p:nvGrpSpPr>
        <p:grpSpPr>
          <a:xfrm>
            <a:off x="4945862" y="3209924"/>
            <a:ext cx="962025" cy="381000"/>
            <a:chOff x="4945862" y="3209924"/>
            <a:chExt cx="962025" cy="381000"/>
          </a:xfrm>
        </p:grpSpPr>
        <p:sp>
          <p:nvSpPr>
            <p:cNvPr id="14" name="object 14"/>
            <p:cNvSpPr/>
            <p:nvPr/>
          </p:nvSpPr>
          <p:spPr>
            <a:xfrm>
              <a:off x="4945862" y="3390899"/>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15" name="object 15"/>
            <p:cNvSpPr/>
            <p:nvPr/>
          </p:nvSpPr>
          <p:spPr>
            <a:xfrm>
              <a:off x="5526887" y="3209924"/>
              <a:ext cx="381000" cy="381000"/>
            </a:xfrm>
            <a:custGeom>
              <a:avLst/>
              <a:gdLst/>
              <a:ahLst/>
              <a:cxnLst/>
              <a:rect l="l" t="t" r="r" b="b"/>
              <a:pathLst>
                <a:path w="381000" h="381000">
                  <a:moveTo>
                    <a:pt x="362407" y="0"/>
                  </a:moveTo>
                  <a:lnTo>
                    <a:pt x="18580" y="0"/>
                  </a:lnTo>
                  <a:lnTo>
                    <a:pt x="15849" y="546"/>
                  </a:lnTo>
                  <a:lnTo>
                    <a:pt x="0" y="18592"/>
                  </a:lnTo>
                  <a:lnTo>
                    <a:pt x="0" y="359575"/>
                  </a:lnTo>
                  <a:lnTo>
                    <a:pt x="0" y="362407"/>
                  </a:lnTo>
                  <a:lnTo>
                    <a:pt x="18580" y="381000"/>
                  </a:lnTo>
                  <a:lnTo>
                    <a:pt x="362407" y="381000"/>
                  </a:lnTo>
                  <a:lnTo>
                    <a:pt x="381000" y="362407"/>
                  </a:lnTo>
                  <a:lnTo>
                    <a:pt x="381000" y="18592"/>
                  </a:lnTo>
                  <a:lnTo>
                    <a:pt x="365137" y="546"/>
                  </a:lnTo>
                  <a:lnTo>
                    <a:pt x="362407" y="0"/>
                  </a:lnTo>
                  <a:close/>
                </a:path>
              </a:pathLst>
            </a:custGeom>
            <a:solidFill>
              <a:srgbClr val="E5DFD2"/>
            </a:solidFill>
          </p:spPr>
          <p:txBody>
            <a:bodyPr wrap="square" lIns="0" tIns="0" rIns="0" bIns="0" rtlCol="0"/>
            <a:lstStyle/>
            <a:p>
              <a:endParaRPr/>
            </a:p>
          </p:txBody>
        </p:sp>
      </p:grpSp>
      <p:sp>
        <p:nvSpPr>
          <p:cNvPr id="16" name="object 16"/>
          <p:cNvSpPr txBox="1"/>
          <p:nvPr/>
        </p:nvSpPr>
        <p:spPr>
          <a:xfrm>
            <a:off x="5627585" y="3235325"/>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3</a:t>
            </a:r>
            <a:endParaRPr sz="2000" dirty="0">
              <a:latin typeface="Tahoma"/>
              <a:cs typeface="Tahoma"/>
            </a:endParaRPr>
          </a:p>
        </p:txBody>
      </p:sp>
      <p:sp>
        <p:nvSpPr>
          <p:cNvPr id="17" name="object 17"/>
          <p:cNvSpPr txBox="1"/>
          <p:nvPr/>
        </p:nvSpPr>
        <p:spPr>
          <a:xfrm>
            <a:off x="3418979" y="3206750"/>
            <a:ext cx="1365885" cy="220573"/>
          </a:xfrm>
          <a:prstGeom prst="rect">
            <a:avLst/>
          </a:prstGeom>
        </p:spPr>
        <p:txBody>
          <a:bodyPr vert="horz" wrap="square" lIns="0" tIns="12700" rIns="0" bIns="0" rtlCol="0">
            <a:spAutoFit/>
          </a:bodyPr>
          <a:lstStyle/>
          <a:p>
            <a:pPr marL="12700">
              <a:lnSpc>
                <a:spcPct val="100000"/>
              </a:lnSpc>
              <a:spcBef>
                <a:spcPts val="100"/>
              </a:spcBef>
            </a:pPr>
            <a:r>
              <a:rPr sz="1350" spc="-10" dirty="0">
                <a:solidFill>
                  <a:srgbClr val="4A4A44"/>
                </a:solidFill>
                <a:latin typeface="Tahoma"/>
                <a:cs typeface="Tahoma"/>
              </a:rPr>
              <a:t>Embed</a:t>
            </a:r>
            <a:r>
              <a:rPr sz="1350" spc="-114" dirty="0">
                <a:solidFill>
                  <a:srgbClr val="4A4A44"/>
                </a:solidFill>
                <a:latin typeface="Tahoma"/>
                <a:cs typeface="Tahoma"/>
              </a:rPr>
              <a:t> </a:t>
            </a:r>
            <a:r>
              <a:rPr sz="1350" dirty="0">
                <a:solidFill>
                  <a:srgbClr val="4A4A44"/>
                </a:solidFill>
                <a:latin typeface="Tahoma"/>
                <a:cs typeface="Tahoma"/>
              </a:rPr>
              <a:t>with</a:t>
            </a:r>
            <a:r>
              <a:rPr sz="1350" spc="-110" dirty="0">
                <a:solidFill>
                  <a:srgbClr val="4A4A44"/>
                </a:solidFill>
                <a:latin typeface="Tahoma"/>
                <a:cs typeface="Tahoma"/>
              </a:rPr>
              <a:t> </a:t>
            </a:r>
            <a:r>
              <a:rPr sz="1350" spc="-20" dirty="0">
                <a:solidFill>
                  <a:srgbClr val="4A4A44"/>
                </a:solidFill>
                <a:latin typeface="Tahoma"/>
                <a:cs typeface="Tahoma"/>
              </a:rPr>
              <a:t>BERT</a:t>
            </a:r>
            <a:endParaRPr sz="1350" dirty="0">
              <a:latin typeface="Tahoma"/>
              <a:cs typeface="Tahoma"/>
            </a:endParaRPr>
          </a:p>
        </p:txBody>
      </p:sp>
      <p:grpSp>
        <p:nvGrpSpPr>
          <p:cNvPr id="18" name="object 18"/>
          <p:cNvGrpSpPr/>
          <p:nvPr/>
        </p:nvGrpSpPr>
        <p:grpSpPr>
          <a:xfrm>
            <a:off x="5522125" y="3981450"/>
            <a:ext cx="971550" cy="381000"/>
            <a:chOff x="5522125" y="3981450"/>
            <a:chExt cx="971550" cy="381000"/>
          </a:xfrm>
        </p:grpSpPr>
        <p:sp>
          <p:nvSpPr>
            <p:cNvPr id="19" name="object 19"/>
            <p:cNvSpPr/>
            <p:nvPr/>
          </p:nvSpPr>
          <p:spPr>
            <a:xfrm>
              <a:off x="5893600" y="4162425"/>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20" name="object 20"/>
            <p:cNvSpPr/>
            <p:nvPr/>
          </p:nvSpPr>
          <p:spPr>
            <a:xfrm>
              <a:off x="5522125" y="3981450"/>
              <a:ext cx="390525" cy="381000"/>
            </a:xfrm>
            <a:custGeom>
              <a:avLst/>
              <a:gdLst/>
              <a:ahLst/>
              <a:cxnLst/>
              <a:rect l="l" t="t" r="r" b="b"/>
              <a:pathLst>
                <a:path w="390525" h="381000">
                  <a:moveTo>
                    <a:pt x="371932" y="0"/>
                  </a:moveTo>
                  <a:lnTo>
                    <a:pt x="18580" y="0"/>
                  </a:lnTo>
                  <a:lnTo>
                    <a:pt x="15849" y="546"/>
                  </a:lnTo>
                  <a:lnTo>
                    <a:pt x="0" y="18592"/>
                  </a:lnTo>
                  <a:lnTo>
                    <a:pt x="0" y="359575"/>
                  </a:lnTo>
                  <a:lnTo>
                    <a:pt x="0" y="362407"/>
                  </a:lnTo>
                  <a:lnTo>
                    <a:pt x="18580" y="381000"/>
                  </a:lnTo>
                  <a:lnTo>
                    <a:pt x="371932" y="381000"/>
                  </a:lnTo>
                  <a:lnTo>
                    <a:pt x="390525" y="362407"/>
                  </a:lnTo>
                  <a:lnTo>
                    <a:pt x="390525" y="18592"/>
                  </a:lnTo>
                  <a:lnTo>
                    <a:pt x="374662" y="546"/>
                  </a:lnTo>
                  <a:lnTo>
                    <a:pt x="371932" y="0"/>
                  </a:lnTo>
                  <a:close/>
                </a:path>
              </a:pathLst>
            </a:custGeom>
            <a:solidFill>
              <a:srgbClr val="E5DFD2"/>
            </a:solidFill>
          </p:spPr>
          <p:txBody>
            <a:bodyPr wrap="square" lIns="0" tIns="0" rIns="0" bIns="0" rtlCol="0"/>
            <a:lstStyle/>
            <a:p>
              <a:endParaRPr/>
            </a:p>
          </p:txBody>
        </p:sp>
      </p:grpSp>
      <p:sp>
        <p:nvSpPr>
          <p:cNvPr id="21" name="object 21"/>
          <p:cNvSpPr txBox="1"/>
          <p:nvPr/>
        </p:nvSpPr>
        <p:spPr>
          <a:xfrm>
            <a:off x="5627585" y="4006850"/>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4</a:t>
            </a:r>
            <a:endParaRPr sz="2000">
              <a:latin typeface="Tahoma"/>
              <a:cs typeface="Tahoma"/>
            </a:endParaRPr>
          </a:p>
        </p:txBody>
      </p:sp>
      <p:sp>
        <p:nvSpPr>
          <p:cNvPr id="22" name="object 22"/>
          <p:cNvSpPr txBox="1"/>
          <p:nvPr/>
        </p:nvSpPr>
        <p:spPr>
          <a:xfrm>
            <a:off x="6645272" y="3978275"/>
            <a:ext cx="1382395" cy="231140"/>
          </a:xfrm>
          <a:prstGeom prst="rect">
            <a:avLst/>
          </a:prstGeom>
        </p:spPr>
        <p:txBody>
          <a:bodyPr vert="horz" wrap="square" lIns="0" tIns="12700" rIns="0" bIns="0" rtlCol="0">
            <a:spAutoFit/>
          </a:bodyPr>
          <a:lstStyle/>
          <a:p>
            <a:pPr marL="12700">
              <a:lnSpc>
                <a:spcPct val="100000"/>
              </a:lnSpc>
              <a:spcBef>
                <a:spcPts val="100"/>
              </a:spcBef>
            </a:pPr>
            <a:r>
              <a:rPr sz="1350" dirty="0">
                <a:solidFill>
                  <a:srgbClr val="4A4A44"/>
                </a:solidFill>
                <a:latin typeface="Tahoma"/>
                <a:cs typeface="Tahoma"/>
              </a:rPr>
              <a:t>Cluster</a:t>
            </a:r>
            <a:r>
              <a:rPr sz="1350" spc="40" dirty="0">
                <a:solidFill>
                  <a:srgbClr val="4A4A44"/>
                </a:solidFill>
                <a:latin typeface="Tahoma"/>
                <a:cs typeface="Tahoma"/>
              </a:rPr>
              <a:t> </a:t>
            </a:r>
            <a:r>
              <a:rPr sz="1350" spc="-10" dirty="0">
                <a:solidFill>
                  <a:srgbClr val="4A4A44"/>
                </a:solidFill>
                <a:latin typeface="Tahoma"/>
                <a:cs typeface="Tahoma"/>
              </a:rPr>
              <a:t>Sentences</a:t>
            </a:r>
            <a:endParaRPr sz="1350">
              <a:latin typeface="Tahoma"/>
              <a:cs typeface="Tahoma"/>
            </a:endParaRPr>
          </a:p>
        </p:txBody>
      </p:sp>
      <p:grpSp>
        <p:nvGrpSpPr>
          <p:cNvPr id="23" name="object 23"/>
          <p:cNvGrpSpPr/>
          <p:nvPr/>
        </p:nvGrpSpPr>
        <p:grpSpPr>
          <a:xfrm>
            <a:off x="4945862" y="4752975"/>
            <a:ext cx="962025" cy="381000"/>
            <a:chOff x="4945862" y="4752975"/>
            <a:chExt cx="962025" cy="381000"/>
          </a:xfrm>
        </p:grpSpPr>
        <p:sp>
          <p:nvSpPr>
            <p:cNvPr id="24" name="object 24"/>
            <p:cNvSpPr/>
            <p:nvPr/>
          </p:nvSpPr>
          <p:spPr>
            <a:xfrm>
              <a:off x="4945862" y="4933950"/>
              <a:ext cx="600075" cy="19050"/>
            </a:xfrm>
            <a:custGeom>
              <a:avLst/>
              <a:gdLst/>
              <a:ahLst/>
              <a:cxnLst/>
              <a:rect l="l" t="t" r="r" b="b"/>
              <a:pathLst>
                <a:path w="600075" h="19050">
                  <a:moveTo>
                    <a:pt x="593178" y="0"/>
                  </a:moveTo>
                  <a:lnTo>
                    <a:pt x="6883" y="0"/>
                  </a:lnTo>
                  <a:lnTo>
                    <a:pt x="4648" y="927"/>
                  </a:lnTo>
                  <a:lnTo>
                    <a:pt x="927" y="4648"/>
                  </a:lnTo>
                  <a:lnTo>
                    <a:pt x="0" y="6896"/>
                  </a:lnTo>
                  <a:lnTo>
                    <a:pt x="0" y="9525"/>
                  </a:lnTo>
                  <a:lnTo>
                    <a:pt x="0" y="12153"/>
                  </a:lnTo>
                  <a:lnTo>
                    <a:pt x="927" y="14401"/>
                  </a:lnTo>
                  <a:lnTo>
                    <a:pt x="4648" y="18122"/>
                  </a:lnTo>
                  <a:lnTo>
                    <a:pt x="6883" y="19050"/>
                  </a:lnTo>
                  <a:lnTo>
                    <a:pt x="593178" y="19050"/>
                  </a:lnTo>
                  <a:lnTo>
                    <a:pt x="595414" y="18122"/>
                  </a:lnTo>
                  <a:lnTo>
                    <a:pt x="599135" y="14401"/>
                  </a:lnTo>
                  <a:lnTo>
                    <a:pt x="600075" y="12153"/>
                  </a:lnTo>
                  <a:lnTo>
                    <a:pt x="600075" y="6896"/>
                  </a:lnTo>
                  <a:lnTo>
                    <a:pt x="599135" y="4648"/>
                  </a:lnTo>
                  <a:lnTo>
                    <a:pt x="595414" y="927"/>
                  </a:lnTo>
                  <a:lnTo>
                    <a:pt x="593178" y="0"/>
                  </a:lnTo>
                  <a:close/>
                </a:path>
              </a:pathLst>
            </a:custGeom>
            <a:solidFill>
              <a:srgbClr val="CBC5B7"/>
            </a:solidFill>
          </p:spPr>
          <p:txBody>
            <a:bodyPr wrap="square" lIns="0" tIns="0" rIns="0" bIns="0" rtlCol="0"/>
            <a:lstStyle/>
            <a:p>
              <a:endParaRPr/>
            </a:p>
          </p:txBody>
        </p:sp>
        <p:sp>
          <p:nvSpPr>
            <p:cNvPr id="25" name="object 25"/>
            <p:cNvSpPr/>
            <p:nvPr/>
          </p:nvSpPr>
          <p:spPr>
            <a:xfrm>
              <a:off x="5526887" y="4752975"/>
              <a:ext cx="381000" cy="381000"/>
            </a:xfrm>
            <a:custGeom>
              <a:avLst/>
              <a:gdLst/>
              <a:ahLst/>
              <a:cxnLst/>
              <a:rect l="l" t="t" r="r" b="b"/>
              <a:pathLst>
                <a:path w="381000" h="381000">
                  <a:moveTo>
                    <a:pt x="362407" y="0"/>
                  </a:moveTo>
                  <a:lnTo>
                    <a:pt x="18580" y="0"/>
                  </a:lnTo>
                  <a:lnTo>
                    <a:pt x="15849" y="546"/>
                  </a:lnTo>
                  <a:lnTo>
                    <a:pt x="0" y="18592"/>
                  </a:lnTo>
                  <a:lnTo>
                    <a:pt x="0" y="359575"/>
                  </a:lnTo>
                  <a:lnTo>
                    <a:pt x="0" y="362407"/>
                  </a:lnTo>
                  <a:lnTo>
                    <a:pt x="18580" y="381000"/>
                  </a:lnTo>
                  <a:lnTo>
                    <a:pt x="362407" y="381000"/>
                  </a:lnTo>
                  <a:lnTo>
                    <a:pt x="381000" y="362407"/>
                  </a:lnTo>
                  <a:lnTo>
                    <a:pt x="381000" y="18592"/>
                  </a:lnTo>
                  <a:lnTo>
                    <a:pt x="365137" y="546"/>
                  </a:lnTo>
                  <a:lnTo>
                    <a:pt x="362407" y="0"/>
                  </a:lnTo>
                  <a:close/>
                </a:path>
              </a:pathLst>
            </a:custGeom>
            <a:solidFill>
              <a:srgbClr val="E5DFD2"/>
            </a:solidFill>
          </p:spPr>
          <p:txBody>
            <a:bodyPr wrap="square" lIns="0" tIns="0" rIns="0" bIns="0" rtlCol="0"/>
            <a:lstStyle/>
            <a:p>
              <a:endParaRPr/>
            </a:p>
          </p:txBody>
        </p:sp>
      </p:grpSp>
      <p:sp>
        <p:nvSpPr>
          <p:cNvPr id="26" name="object 26"/>
          <p:cNvSpPr txBox="1"/>
          <p:nvPr/>
        </p:nvSpPr>
        <p:spPr>
          <a:xfrm>
            <a:off x="5627585" y="4778375"/>
            <a:ext cx="174625" cy="334010"/>
          </a:xfrm>
          <a:prstGeom prst="rect">
            <a:avLst/>
          </a:prstGeom>
        </p:spPr>
        <p:txBody>
          <a:bodyPr vert="horz" wrap="square" lIns="0" tIns="15875" rIns="0" bIns="0" rtlCol="0">
            <a:spAutoFit/>
          </a:bodyPr>
          <a:lstStyle/>
          <a:p>
            <a:pPr marL="12700">
              <a:lnSpc>
                <a:spcPct val="100000"/>
              </a:lnSpc>
              <a:spcBef>
                <a:spcPts val="125"/>
              </a:spcBef>
            </a:pPr>
            <a:r>
              <a:rPr sz="2000" b="1" spc="-50" dirty="0">
                <a:solidFill>
                  <a:srgbClr val="4A4A44"/>
                </a:solidFill>
                <a:latin typeface="Tahoma"/>
                <a:cs typeface="Tahoma"/>
              </a:rPr>
              <a:t>5</a:t>
            </a:r>
            <a:endParaRPr sz="2000" dirty="0">
              <a:latin typeface="Tahoma"/>
              <a:cs typeface="Tahoma"/>
            </a:endParaRPr>
          </a:p>
        </p:txBody>
      </p:sp>
      <p:sp>
        <p:nvSpPr>
          <p:cNvPr id="27" name="object 27"/>
          <p:cNvSpPr txBox="1"/>
          <p:nvPr/>
        </p:nvSpPr>
        <p:spPr>
          <a:xfrm>
            <a:off x="3307207" y="4749800"/>
            <a:ext cx="1477645" cy="231140"/>
          </a:xfrm>
          <a:prstGeom prst="rect">
            <a:avLst/>
          </a:prstGeom>
        </p:spPr>
        <p:txBody>
          <a:bodyPr vert="horz" wrap="square" lIns="0" tIns="12700" rIns="0" bIns="0" rtlCol="0">
            <a:spAutoFit/>
          </a:bodyPr>
          <a:lstStyle/>
          <a:p>
            <a:pPr marL="12700">
              <a:lnSpc>
                <a:spcPct val="100000"/>
              </a:lnSpc>
              <a:spcBef>
                <a:spcPts val="100"/>
              </a:spcBef>
            </a:pPr>
            <a:r>
              <a:rPr sz="1350" dirty="0">
                <a:solidFill>
                  <a:srgbClr val="4A4A44"/>
                </a:solidFill>
                <a:latin typeface="Tahoma"/>
                <a:cs typeface="Tahoma"/>
              </a:rPr>
              <a:t>Generate</a:t>
            </a:r>
            <a:r>
              <a:rPr sz="1350" spc="-70" dirty="0">
                <a:solidFill>
                  <a:srgbClr val="4A4A44"/>
                </a:solidFill>
                <a:latin typeface="Tahoma"/>
                <a:cs typeface="Tahoma"/>
              </a:rPr>
              <a:t> </a:t>
            </a:r>
            <a:r>
              <a:rPr sz="1350" spc="-10" dirty="0">
                <a:solidFill>
                  <a:srgbClr val="4A4A44"/>
                </a:solidFill>
                <a:latin typeface="Tahoma"/>
                <a:cs typeface="Tahoma"/>
              </a:rPr>
              <a:t>Summary</a:t>
            </a:r>
            <a:endParaRPr sz="1350">
              <a:latin typeface="Tahoma"/>
              <a:cs typeface="Tahom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54061DE3-CD29-35A3-C830-E9A3FB7564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5840" y="2155825"/>
            <a:ext cx="9418320" cy="175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2631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070" y="1447323"/>
            <a:ext cx="7898130" cy="685444"/>
          </a:xfrm>
          <a:prstGeom prst="rect">
            <a:avLst/>
          </a:prstGeom>
        </p:spPr>
        <p:txBody>
          <a:bodyPr vert="horz" wrap="square" lIns="0" tIns="168275" rIns="0" bIns="0" rtlCol="0">
            <a:spAutoFit/>
          </a:bodyPr>
          <a:lstStyle/>
          <a:p>
            <a:pPr marL="12700">
              <a:lnSpc>
                <a:spcPct val="100000"/>
              </a:lnSpc>
              <a:spcBef>
                <a:spcPts val="125"/>
              </a:spcBef>
            </a:pPr>
            <a:r>
              <a:rPr spc="-170" dirty="0"/>
              <a:t>BERT</a:t>
            </a:r>
            <a:r>
              <a:rPr spc="-300" dirty="0"/>
              <a:t> </a:t>
            </a:r>
            <a:r>
              <a:rPr spc="-229" dirty="0"/>
              <a:t>and</a:t>
            </a:r>
            <a:r>
              <a:rPr spc="-295" dirty="0"/>
              <a:t> </a:t>
            </a:r>
            <a:r>
              <a:rPr spc="-165" dirty="0"/>
              <a:t>Extractive</a:t>
            </a:r>
            <a:r>
              <a:rPr spc="-300" dirty="0"/>
              <a:t> </a:t>
            </a:r>
            <a:r>
              <a:rPr spc="-190" dirty="0"/>
              <a:t>Summarization</a:t>
            </a:r>
            <a:r>
              <a:rPr lang="en-IN" spc="-190" dirty="0"/>
              <a:t> :</a:t>
            </a:r>
            <a:endParaRPr spc="-190" dirty="0"/>
          </a:p>
        </p:txBody>
      </p:sp>
      <p:sp>
        <p:nvSpPr>
          <p:cNvPr id="3" name="object 3"/>
          <p:cNvSpPr txBox="1"/>
          <p:nvPr/>
        </p:nvSpPr>
        <p:spPr>
          <a:xfrm>
            <a:off x="560070" y="2520473"/>
            <a:ext cx="4475480" cy="3276666"/>
          </a:xfrm>
          <a:prstGeom prst="rect">
            <a:avLst/>
          </a:prstGeom>
        </p:spPr>
        <p:txBody>
          <a:bodyPr vert="horz" wrap="square" lIns="0" tIns="17145" rIns="0" bIns="0" rtlCol="0">
            <a:spAutoFit/>
          </a:bodyPr>
          <a:lstStyle/>
          <a:p>
            <a:pPr marL="12700">
              <a:lnSpc>
                <a:spcPct val="100000"/>
              </a:lnSpc>
              <a:spcBef>
                <a:spcPts val="135"/>
              </a:spcBef>
            </a:pPr>
            <a:r>
              <a:rPr sz="1650" b="1" spc="-55" dirty="0">
                <a:solidFill>
                  <a:srgbClr val="282823"/>
                </a:solidFill>
                <a:latin typeface="Tahoma"/>
                <a:cs typeface="Tahoma"/>
              </a:rPr>
              <a:t>What</a:t>
            </a:r>
            <a:r>
              <a:rPr sz="1650" b="1" spc="-140" dirty="0">
                <a:solidFill>
                  <a:srgbClr val="282823"/>
                </a:solidFill>
                <a:latin typeface="Tahoma"/>
                <a:cs typeface="Tahoma"/>
              </a:rPr>
              <a:t> </a:t>
            </a:r>
            <a:r>
              <a:rPr sz="1650" b="1" spc="-90" dirty="0">
                <a:solidFill>
                  <a:srgbClr val="282823"/>
                </a:solidFill>
                <a:latin typeface="Tahoma"/>
                <a:cs typeface="Tahoma"/>
              </a:rPr>
              <a:t>is</a:t>
            </a:r>
            <a:r>
              <a:rPr sz="1650" b="1" spc="-140" dirty="0">
                <a:solidFill>
                  <a:srgbClr val="282823"/>
                </a:solidFill>
                <a:latin typeface="Tahoma"/>
                <a:cs typeface="Tahoma"/>
              </a:rPr>
              <a:t> </a:t>
            </a:r>
            <a:r>
              <a:rPr sz="1650" b="1" spc="-20" dirty="0">
                <a:solidFill>
                  <a:srgbClr val="282823"/>
                </a:solidFill>
                <a:latin typeface="Tahoma"/>
                <a:cs typeface="Tahoma"/>
              </a:rPr>
              <a:t>BERT?</a:t>
            </a:r>
            <a:endParaRPr lang="en-IN" sz="1650" b="1" spc="-20" dirty="0">
              <a:solidFill>
                <a:srgbClr val="282823"/>
              </a:solidFill>
              <a:latin typeface="Tahoma"/>
              <a:cs typeface="Tahoma"/>
            </a:endParaRPr>
          </a:p>
          <a:p>
            <a:pPr marL="12700">
              <a:lnSpc>
                <a:spcPct val="100000"/>
              </a:lnSpc>
              <a:spcBef>
                <a:spcPts val="135"/>
              </a:spcBef>
            </a:pPr>
            <a:endParaRPr lang="en-IN" sz="1650" b="1" spc="-20" dirty="0">
              <a:solidFill>
                <a:srgbClr val="282823"/>
              </a:solidFill>
              <a:latin typeface="Tahoma"/>
              <a:cs typeface="Tahoma"/>
            </a:endParaRPr>
          </a:p>
          <a:p>
            <a:pPr marL="298450" indent="-285750">
              <a:lnSpc>
                <a:spcPct val="100000"/>
              </a:lnSpc>
              <a:spcBef>
                <a:spcPts val="135"/>
              </a:spcBef>
              <a:buFont typeface="Wingdings" panose="05000000000000000000" pitchFamily="2" charset="2"/>
              <a:buChar char="q"/>
            </a:pPr>
            <a:r>
              <a:rPr lang="en-IN" sz="1350" b="1" dirty="0"/>
              <a:t>BERT</a:t>
            </a:r>
            <a:r>
              <a:rPr lang="en-IN" sz="1350" dirty="0"/>
              <a:t> (Bidirectional Encoder Representations from Transformers)</a:t>
            </a:r>
            <a:r>
              <a:rPr lang="en-IN" sz="1350" b="1" spc="-20" dirty="0">
                <a:solidFill>
                  <a:srgbClr val="282823"/>
                </a:solidFill>
                <a:latin typeface="Tahoma"/>
                <a:cs typeface="Tahoma"/>
              </a:rPr>
              <a:t> </a:t>
            </a:r>
            <a:r>
              <a:rPr lang="en-US" sz="1350" dirty="0"/>
              <a:t>Developed by Google, BERT is a deep learning model designed for NLP tasks.</a:t>
            </a:r>
            <a:endParaRPr sz="1350" dirty="0">
              <a:latin typeface="Tahoma"/>
              <a:cs typeface="Tahoma"/>
            </a:endParaRPr>
          </a:p>
          <a:p>
            <a:pPr marL="298450" marR="5080" indent="-285750">
              <a:lnSpc>
                <a:spcPct val="134300"/>
              </a:lnSpc>
              <a:spcBef>
                <a:spcPts val="1140"/>
              </a:spcBef>
              <a:buFont typeface="Wingdings" panose="05000000000000000000" pitchFamily="2" charset="2"/>
              <a:buChar char="q"/>
            </a:pPr>
            <a:r>
              <a:rPr sz="1350" dirty="0">
                <a:solidFill>
                  <a:srgbClr val="4A4A44"/>
                </a:solidFill>
                <a:latin typeface="Tahoma"/>
                <a:cs typeface="Tahoma"/>
              </a:rPr>
              <a:t>BERT</a:t>
            </a:r>
            <a:r>
              <a:rPr sz="1350" spc="-110" dirty="0">
                <a:solidFill>
                  <a:srgbClr val="4A4A44"/>
                </a:solidFill>
                <a:latin typeface="Tahoma"/>
                <a:cs typeface="Tahoma"/>
              </a:rPr>
              <a:t> </a:t>
            </a:r>
            <a:r>
              <a:rPr sz="1350" dirty="0">
                <a:solidFill>
                  <a:srgbClr val="4A4A44"/>
                </a:solidFill>
                <a:latin typeface="Tahoma"/>
                <a:cs typeface="Tahoma"/>
              </a:rPr>
              <a:t>is</a:t>
            </a:r>
            <a:r>
              <a:rPr sz="1350" spc="-110" dirty="0">
                <a:solidFill>
                  <a:srgbClr val="4A4A44"/>
                </a:solidFill>
                <a:latin typeface="Tahoma"/>
                <a:cs typeface="Tahoma"/>
              </a:rPr>
              <a:t> </a:t>
            </a:r>
            <a:r>
              <a:rPr sz="1350" spc="-35" dirty="0">
                <a:solidFill>
                  <a:srgbClr val="4A4A44"/>
                </a:solidFill>
                <a:latin typeface="Tahoma"/>
                <a:cs typeface="Tahoma"/>
              </a:rPr>
              <a:t>a</a:t>
            </a:r>
            <a:r>
              <a:rPr sz="1350" spc="-110" dirty="0">
                <a:solidFill>
                  <a:srgbClr val="4A4A44"/>
                </a:solidFill>
                <a:latin typeface="Tahoma"/>
                <a:cs typeface="Tahoma"/>
              </a:rPr>
              <a:t> </a:t>
            </a:r>
            <a:r>
              <a:rPr sz="1350" dirty="0">
                <a:solidFill>
                  <a:srgbClr val="4A4A44"/>
                </a:solidFill>
                <a:latin typeface="Tahoma"/>
                <a:cs typeface="Tahoma"/>
              </a:rPr>
              <a:t>powerful</a:t>
            </a:r>
            <a:r>
              <a:rPr sz="1350" spc="-110" dirty="0">
                <a:solidFill>
                  <a:srgbClr val="4A4A44"/>
                </a:solidFill>
                <a:latin typeface="Tahoma"/>
                <a:cs typeface="Tahoma"/>
              </a:rPr>
              <a:t> </a:t>
            </a:r>
            <a:r>
              <a:rPr sz="1350" spc="-30" dirty="0">
                <a:solidFill>
                  <a:srgbClr val="4A4A44"/>
                </a:solidFill>
                <a:latin typeface="Tahoma"/>
                <a:cs typeface="Tahoma"/>
              </a:rPr>
              <a:t>language</a:t>
            </a:r>
            <a:r>
              <a:rPr sz="1350" spc="-110" dirty="0">
                <a:solidFill>
                  <a:srgbClr val="4A4A44"/>
                </a:solidFill>
                <a:latin typeface="Tahoma"/>
                <a:cs typeface="Tahoma"/>
              </a:rPr>
              <a:t> </a:t>
            </a:r>
            <a:r>
              <a:rPr sz="1350" dirty="0">
                <a:solidFill>
                  <a:srgbClr val="4A4A44"/>
                </a:solidFill>
                <a:latin typeface="Tahoma"/>
                <a:cs typeface="Tahoma"/>
              </a:rPr>
              <a:t>model</a:t>
            </a:r>
            <a:r>
              <a:rPr sz="1350" spc="-110" dirty="0">
                <a:solidFill>
                  <a:srgbClr val="4A4A44"/>
                </a:solidFill>
                <a:latin typeface="Tahoma"/>
                <a:cs typeface="Tahoma"/>
              </a:rPr>
              <a:t> </a:t>
            </a:r>
            <a:r>
              <a:rPr sz="1350" dirty="0">
                <a:solidFill>
                  <a:srgbClr val="4A4A44"/>
                </a:solidFill>
                <a:latin typeface="Tahoma"/>
                <a:cs typeface="Tahoma"/>
              </a:rPr>
              <a:t>that</a:t>
            </a:r>
            <a:r>
              <a:rPr sz="1350" spc="-110" dirty="0">
                <a:solidFill>
                  <a:srgbClr val="4A4A44"/>
                </a:solidFill>
                <a:latin typeface="Tahoma"/>
                <a:cs typeface="Tahoma"/>
              </a:rPr>
              <a:t> </a:t>
            </a:r>
            <a:r>
              <a:rPr sz="1350" spc="-20" dirty="0">
                <a:solidFill>
                  <a:srgbClr val="4A4A44"/>
                </a:solidFill>
                <a:latin typeface="Tahoma"/>
                <a:cs typeface="Tahoma"/>
              </a:rPr>
              <a:t>can</a:t>
            </a:r>
            <a:r>
              <a:rPr sz="1350" spc="-105" dirty="0">
                <a:solidFill>
                  <a:srgbClr val="4A4A44"/>
                </a:solidFill>
                <a:latin typeface="Tahoma"/>
                <a:cs typeface="Tahoma"/>
              </a:rPr>
              <a:t> </a:t>
            </a:r>
            <a:r>
              <a:rPr sz="1350" dirty="0">
                <a:solidFill>
                  <a:srgbClr val="4A4A44"/>
                </a:solidFill>
                <a:latin typeface="Tahoma"/>
                <a:cs typeface="Tahoma"/>
              </a:rPr>
              <a:t>understand</a:t>
            </a:r>
            <a:r>
              <a:rPr sz="1350" spc="-110" dirty="0">
                <a:solidFill>
                  <a:srgbClr val="4A4A44"/>
                </a:solidFill>
                <a:latin typeface="Tahoma"/>
                <a:cs typeface="Tahoma"/>
              </a:rPr>
              <a:t> </a:t>
            </a:r>
            <a:r>
              <a:rPr sz="1350" spc="-25" dirty="0">
                <a:solidFill>
                  <a:srgbClr val="4A4A44"/>
                </a:solidFill>
                <a:latin typeface="Tahoma"/>
                <a:cs typeface="Tahoma"/>
              </a:rPr>
              <a:t>and </a:t>
            </a:r>
            <a:r>
              <a:rPr sz="1350" spc="-10" dirty="0">
                <a:solidFill>
                  <a:srgbClr val="4A4A44"/>
                </a:solidFill>
                <a:latin typeface="Tahoma"/>
                <a:cs typeface="Tahoma"/>
              </a:rPr>
              <a:t>generate</a:t>
            </a:r>
            <a:r>
              <a:rPr sz="1350" spc="-135" dirty="0">
                <a:solidFill>
                  <a:srgbClr val="4A4A44"/>
                </a:solidFill>
                <a:latin typeface="Tahoma"/>
                <a:cs typeface="Tahoma"/>
              </a:rPr>
              <a:t> </a:t>
            </a:r>
            <a:r>
              <a:rPr sz="1350" dirty="0">
                <a:solidFill>
                  <a:srgbClr val="4A4A44"/>
                </a:solidFill>
                <a:latin typeface="Tahoma"/>
                <a:cs typeface="Tahoma"/>
              </a:rPr>
              <a:t>human-</a:t>
            </a:r>
            <a:r>
              <a:rPr sz="1350" spc="-20" dirty="0">
                <a:solidFill>
                  <a:srgbClr val="4A4A44"/>
                </a:solidFill>
                <a:latin typeface="Tahoma"/>
                <a:cs typeface="Tahoma"/>
              </a:rPr>
              <a:t>like</a:t>
            </a:r>
            <a:r>
              <a:rPr sz="1350" spc="-135" dirty="0">
                <a:solidFill>
                  <a:srgbClr val="4A4A44"/>
                </a:solidFill>
                <a:latin typeface="Tahoma"/>
                <a:cs typeface="Tahoma"/>
              </a:rPr>
              <a:t> </a:t>
            </a:r>
            <a:r>
              <a:rPr sz="1350" spc="-20" dirty="0">
                <a:solidFill>
                  <a:srgbClr val="4A4A44"/>
                </a:solidFill>
                <a:latin typeface="Tahoma"/>
                <a:cs typeface="Tahoma"/>
              </a:rPr>
              <a:t>text.</a:t>
            </a:r>
            <a:endParaRPr lang="en-IN" sz="1350" spc="-20" dirty="0">
              <a:solidFill>
                <a:srgbClr val="4A4A44"/>
              </a:solidFill>
              <a:latin typeface="Tahoma"/>
              <a:cs typeface="Tahoma"/>
            </a:endParaRPr>
          </a:p>
          <a:p>
            <a:pPr marL="298450" marR="5080" indent="-285750">
              <a:lnSpc>
                <a:spcPct val="134300"/>
              </a:lnSpc>
              <a:spcBef>
                <a:spcPts val="1140"/>
              </a:spcBef>
              <a:buFont typeface="Wingdings" panose="05000000000000000000" pitchFamily="2" charset="2"/>
              <a:buChar char="q"/>
            </a:pPr>
            <a:r>
              <a:rPr lang="en-US" sz="1400" dirty="0"/>
              <a:t>Understands context from both directions (left-to-right and right-to-left)</a:t>
            </a:r>
            <a:r>
              <a:rPr lang="en-IN" sz="1350" spc="-20" dirty="0">
                <a:solidFill>
                  <a:srgbClr val="4A4A44"/>
                </a:solidFill>
                <a:latin typeface="Tahoma"/>
                <a:cs typeface="Tahoma"/>
              </a:rPr>
              <a:t>.</a:t>
            </a:r>
          </a:p>
          <a:p>
            <a:pPr marL="298450" marR="5080" indent="-285750">
              <a:lnSpc>
                <a:spcPct val="134300"/>
              </a:lnSpc>
              <a:spcBef>
                <a:spcPts val="1140"/>
              </a:spcBef>
              <a:buFont typeface="Wingdings" panose="05000000000000000000" pitchFamily="2" charset="2"/>
              <a:buChar char="q"/>
            </a:pPr>
            <a:r>
              <a:rPr lang="en-US" sz="1400" dirty="0"/>
              <a:t>Generates high-quality contextual embeddings for words and sentences.</a:t>
            </a:r>
            <a:endParaRPr lang="en-IN" sz="1350" spc="-20" dirty="0">
              <a:solidFill>
                <a:srgbClr val="4A4A44"/>
              </a:solidFill>
              <a:latin typeface="Tahoma"/>
              <a:cs typeface="Tahoma"/>
            </a:endParaRPr>
          </a:p>
        </p:txBody>
      </p:sp>
      <p:sp>
        <p:nvSpPr>
          <p:cNvPr id="4" name="object 4"/>
          <p:cNvSpPr txBox="1"/>
          <p:nvPr/>
        </p:nvSpPr>
        <p:spPr>
          <a:xfrm>
            <a:off x="6248400" y="2532538"/>
            <a:ext cx="1544320" cy="282575"/>
          </a:xfrm>
          <a:prstGeom prst="rect">
            <a:avLst/>
          </a:prstGeom>
        </p:spPr>
        <p:txBody>
          <a:bodyPr vert="horz" wrap="square" lIns="0" tIns="17145" rIns="0" bIns="0" rtlCol="0">
            <a:spAutoFit/>
          </a:bodyPr>
          <a:lstStyle/>
          <a:p>
            <a:pPr marL="12700">
              <a:lnSpc>
                <a:spcPct val="100000"/>
              </a:lnSpc>
              <a:spcBef>
                <a:spcPts val="135"/>
              </a:spcBef>
            </a:pPr>
            <a:r>
              <a:rPr sz="1650" b="1" spc="-55" dirty="0">
                <a:solidFill>
                  <a:srgbClr val="282823"/>
                </a:solidFill>
                <a:latin typeface="Tahoma"/>
                <a:cs typeface="Tahoma"/>
              </a:rPr>
              <a:t>Why</a:t>
            </a:r>
            <a:r>
              <a:rPr sz="1650" b="1" spc="-135" dirty="0">
                <a:solidFill>
                  <a:srgbClr val="282823"/>
                </a:solidFill>
                <a:latin typeface="Tahoma"/>
                <a:cs typeface="Tahoma"/>
              </a:rPr>
              <a:t> </a:t>
            </a:r>
            <a:r>
              <a:rPr sz="1650" b="1" spc="-70" dirty="0">
                <a:solidFill>
                  <a:srgbClr val="282823"/>
                </a:solidFill>
                <a:latin typeface="Tahoma"/>
                <a:cs typeface="Tahoma"/>
              </a:rPr>
              <a:t>Use</a:t>
            </a:r>
            <a:r>
              <a:rPr sz="1650" b="1" spc="-130" dirty="0">
                <a:solidFill>
                  <a:srgbClr val="282823"/>
                </a:solidFill>
                <a:latin typeface="Tahoma"/>
                <a:cs typeface="Tahoma"/>
              </a:rPr>
              <a:t> </a:t>
            </a:r>
            <a:r>
              <a:rPr sz="1650" b="1" spc="-85" dirty="0">
                <a:solidFill>
                  <a:srgbClr val="282823"/>
                </a:solidFill>
                <a:latin typeface="Tahoma"/>
                <a:cs typeface="Tahoma"/>
              </a:rPr>
              <a:t>BERT?</a:t>
            </a:r>
            <a:endParaRPr sz="1650" dirty="0">
              <a:latin typeface="Tahoma"/>
              <a:cs typeface="Tahoma"/>
            </a:endParaRPr>
          </a:p>
        </p:txBody>
      </p:sp>
      <p:sp>
        <p:nvSpPr>
          <p:cNvPr id="5" name="object 5"/>
          <p:cNvSpPr txBox="1"/>
          <p:nvPr/>
        </p:nvSpPr>
        <p:spPr>
          <a:xfrm>
            <a:off x="5867400" y="3031461"/>
            <a:ext cx="4387850" cy="2310633"/>
          </a:xfrm>
          <a:prstGeom prst="rect">
            <a:avLst/>
          </a:prstGeom>
        </p:spPr>
        <p:txBody>
          <a:bodyPr vert="horz" wrap="square" lIns="0" tIns="12700" rIns="0" bIns="0" rtlCol="0">
            <a:spAutoFit/>
          </a:bodyPr>
          <a:lstStyle/>
          <a:p>
            <a:pPr marL="298450" marR="5080" indent="-285750">
              <a:lnSpc>
                <a:spcPct val="134300"/>
              </a:lnSpc>
              <a:spcBef>
                <a:spcPts val="100"/>
              </a:spcBef>
              <a:buFont typeface="Wingdings" panose="05000000000000000000" pitchFamily="2" charset="2"/>
              <a:buChar char="q"/>
            </a:pPr>
            <a:r>
              <a:rPr sz="1350" spc="-10" dirty="0">
                <a:solidFill>
                  <a:srgbClr val="4A4A44"/>
                </a:solidFill>
                <a:latin typeface="Tahoma"/>
                <a:cs typeface="Tahoma"/>
              </a:rPr>
              <a:t>BERT-</a:t>
            </a:r>
            <a:r>
              <a:rPr sz="1350" spc="-20" dirty="0">
                <a:solidFill>
                  <a:srgbClr val="4A4A44"/>
                </a:solidFill>
                <a:latin typeface="Tahoma"/>
                <a:cs typeface="Tahoma"/>
              </a:rPr>
              <a:t>based</a:t>
            </a:r>
            <a:r>
              <a:rPr sz="1350" spc="-114" dirty="0">
                <a:solidFill>
                  <a:srgbClr val="4A4A44"/>
                </a:solidFill>
                <a:latin typeface="Tahoma"/>
                <a:cs typeface="Tahoma"/>
              </a:rPr>
              <a:t> </a:t>
            </a:r>
            <a:r>
              <a:rPr sz="1350" dirty="0">
                <a:solidFill>
                  <a:srgbClr val="4A4A44"/>
                </a:solidFill>
                <a:latin typeface="Tahoma"/>
                <a:cs typeface="Tahoma"/>
              </a:rPr>
              <a:t>summarization</a:t>
            </a:r>
            <a:r>
              <a:rPr sz="1350" spc="-110" dirty="0">
                <a:solidFill>
                  <a:srgbClr val="4A4A44"/>
                </a:solidFill>
                <a:latin typeface="Tahoma"/>
                <a:cs typeface="Tahoma"/>
              </a:rPr>
              <a:t> </a:t>
            </a:r>
            <a:r>
              <a:rPr sz="1350" dirty="0">
                <a:solidFill>
                  <a:srgbClr val="4A4A44"/>
                </a:solidFill>
                <a:latin typeface="Tahoma"/>
                <a:cs typeface="Tahoma"/>
              </a:rPr>
              <a:t>outperforms</a:t>
            </a:r>
            <a:r>
              <a:rPr sz="1350" spc="-110" dirty="0">
                <a:solidFill>
                  <a:srgbClr val="4A4A44"/>
                </a:solidFill>
                <a:latin typeface="Tahoma"/>
                <a:cs typeface="Tahoma"/>
              </a:rPr>
              <a:t> </a:t>
            </a:r>
            <a:r>
              <a:rPr sz="1350" dirty="0">
                <a:solidFill>
                  <a:srgbClr val="4A4A44"/>
                </a:solidFill>
                <a:latin typeface="Tahoma"/>
                <a:cs typeface="Tahoma"/>
              </a:rPr>
              <a:t>older</a:t>
            </a:r>
            <a:r>
              <a:rPr sz="1350" spc="-114" dirty="0">
                <a:solidFill>
                  <a:srgbClr val="4A4A44"/>
                </a:solidFill>
                <a:latin typeface="Tahoma"/>
                <a:cs typeface="Tahoma"/>
              </a:rPr>
              <a:t> </a:t>
            </a:r>
            <a:r>
              <a:rPr sz="1350" dirty="0">
                <a:solidFill>
                  <a:srgbClr val="4A4A44"/>
                </a:solidFill>
                <a:latin typeface="Tahoma"/>
                <a:cs typeface="Tahoma"/>
              </a:rPr>
              <a:t>methods</a:t>
            </a:r>
            <a:r>
              <a:rPr sz="1350" spc="-110" dirty="0">
                <a:solidFill>
                  <a:srgbClr val="4A4A44"/>
                </a:solidFill>
                <a:latin typeface="Tahoma"/>
                <a:cs typeface="Tahoma"/>
              </a:rPr>
              <a:t> </a:t>
            </a:r>
            <a:r>
              <a:rPr sz="1350" spc="-25" dirty="0">
                <a:solidFill>
                  <a:srgbClr val="4A4A44"/>
                </a:solidFill>
                <a:latin typeface="Tahoma"/>
                <a:cs typeface="Tahoma"/>
              </a:rPr>
              <a:t>by </a:t>
            </a:r>
            <a:r>
              <a:rPr sz="1350" dirty="0">
                <a:solidFill>
                  <a:srgbClr val="4A4A44"/>
                </a:solidFill>
                <a:latin typeface="Tahoma"/>
                <a:cs typeface="Tahoma"/>
              </a:rPr>
              <a:t>capturing</a:t>
            </a:r>
            <a:r>
              <a:rPr sz="1350" spc="-150" dirty="0">
                <a:solidFill>
                  <a:srgbClr val="4A4A44"/>
                </a:solidFill>
                <a:latin typeface="Tahoma"/>
                <a:cs typeface="Tahoma"/>
              </a:rPr>
              <a:t> </a:t>
            </a:r>
            <a:r>
              <a:rPr sz="1350" dirty="0">
                <a:solidFill>
                  <a:srgbClr val="4A4A44"/>
                </a:solidFill>
                <a:latin typeface="Tahoma"/>
                <a:cs typeface="Tahoma"/>
              </a:rPr>
              <a:t>deeper</a:t>
            </a:r>
            <a:r>
              <a:rPr sz="1350" spc="-145" dirty="0">
                <a:solidFill>
                  <a:srgbClr val="4A4A44"/>
                </a:solidFill>
                <a:latin typeface="Tahoma"/>
                <a:cs typeface="Tahoma"/>
              </a:rPr>
              <a:t> </a:t>
            </a:r>
            <a:r>
              <a:rPr sz="1350" dirty="0">
                <a:solidFill>
                  <a:srgbClr val="4A4A44"/>
                </a:solidFill>
                <a:latin typeface="Tahoma"/>
                <a:cs typeface="Tahoma"/>
              </a:rPr>
              <a:t>semantic</a:t>
            </a:r>
            <a:r>
              <a:rPr sz="1350" spc="-145" dirty="0">
                <a:solidFill>
                  <a:srgbClr val="4A4A44"/>
                </a:solidFill>
                <a:latin typeface="Tahoma"/>
                <a:cs typeface="Tahoma"/>
              </a:rPr>
              <a:t> </a:t>
            </a:r>
            <a:r>
              <a:rPr sz="1350" spc="-10" dirty="0">
                <a:solidFill>
                  <a:srgbClr val="4A4A44"/>
                </a:solidFill>
                <a:latin typeface="Tahoma"/>
                <a:cs typeface="Tahoma"/>
              </a:rPr>
              <a:t>understanding.</a:t>
            </a: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endParaRPr lang="en-IN" sz="1350" spc="-10" dirty="0">
              <a:solidFill>
                <a:srgbClr val="4A4A44"/>
              </a:solidFill>
              <a:latin typeface="Tahoma"/>
              <a:cs typeface="Tahoma"/>
            </a:endParaRPr>
          </a:p>
          <a:p>
            <a:pPr marL="298450" marR="5080" indent="-285750">
              <a:lnSpc>
                <a:spcPct val="134300"/>
              </a:lnSpc>
              <a:spcBef>
                <a:spcPts val="100"/>
              </a:spcBef>
              <a:buFont typeface="Wingdings" panose="05000000000000000000" pitchFamily="2" charset="2"/>
              <a:buChar char="q"/>
            </a:pPr>
            <a:r>
              <a:rPr lang="en-US" sz="1400" dirty="0"/>
              <a:t>Provides better accuracy and relevance in extractive summarization.</a:t>
            </a:r>
          </a:p>
          <a:p>
            <a:pPr marL="298450" marR="5080" indent="-285750">
              <a:lnSpc>
                <a:spcPct val="134300"/>
              </a:lnSpc>
              <a:spcBef>
                <a:spcPts val="100"/>
              </a:spcBef>
              <a:buFont typeface="Wingdings" panose="05000000000000000000" pitchFamily="2" charset="2"/>
              <a:buChar char="q"/>
            </a:pPr>
            <a:endParaRPr lang="en-US" sz="1400" dirty="0"/>
          </a:p>
          <a:p>
            <a:pPr marL="298450" marR="5080" indent="-285750">
              <a:lnSpc>
                <a:spcPct val="134300"/>
              </a:lnSpc>
              <a:spcBef>
                <a:spcPts val="100"/>
              </a:spcBef>
              <a:buFont typeface="Wingdings" panose="05000000000000000000" pitchFamily="2" charset="2"/>
              <a:buChar char="q"/>
            </a:pPr>
            <a:r>
              <a:rPr lang="en-US" sz="1400" dirty="0"/>
              <a:t>Leverages deep contextual embeddings for more accurate and meaningful summaries.</a:t>
            </a:r>
            <a:endParaRPr sz="1350" dirty="0">
              <a:latin typeface="Tahoma"/>
              <a:cs typeface="Tahom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Deep Learning 101: Lesson 31: Exploring BERT | by Muneeb S. Ahmad | Medium">
            <a:extLst>
              <a:ext uri="{FF2B5EF4-FFF2-40B4-BE49-F238E27FC236}">
                <a16:creationId xmlns:a16="http://schemas.microsoft.com/office/drawing/2014/main" id="{D663CA25-9C22-5BA6-E268-797D9E9476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0"/>
            <a:ext cx="9601200" cy="644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764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615068" y="889573"/>
            <a:ext cx="9426029" cy="553733"/>
          </a:xfrm>
          <a:prstGeom prst="rect">
            <a:avLst/>
          </a:prstGeom>
          <a:noFill/>
          <a:ln/>
        </p:spPr>
        <p:txBody>
          <a:bodyPr wrap="none" lIns="0" tIns="0" rIns="0" bIns="0" rtlCol="0" anchor="t"/>
          <a:lstStyle/>
          <a:p>
            <a:pPr marL="0" indent="0">
              <a:lnSpc>
                <a:spcPts val="5550"/>
              </a:lnSpc>
              <a:buNone/>
            </a:pPr>
            <a:r>
              <a:rPr lang="en-US" sz="3476" dirty="0">
                <a:solidFill>
                  <a:srgbClr val="1B1B27"/>
                </a:solidFill>
                <a:latin typeface="Raleway" pitchFamily="34" charset="0"/>
                <a:ea typeface="Raleway" pitchFamily="34" charset="-122"/>
                <a:cs typeface="Raleway" pitchFamily="34" charset="-120"/>
              </a:rPr>
              <a:t>Text Preprocessing: Cleaning and Tokenization</a:t>
            </a:r>
            <a:endParaRPr lang="en-US" sz="3476" dirty="0"/>
          </a:p>
        </p:txBody>
      </p:sp>
      <p:sp>
        <p:nvSpPr>
          <p:cNvPr id="3" name="Text 1"/>
          <p:cNvSpPr/>
          <p:nvPr/>
        </p:nvSpPr>
        <p:spPr>
          <a:xfrm>
            <a:off x="620148" y="2108366"/>
            <a:ext cx="2215027" cy="276820"/>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Cleaning</a:t>
            </a:r>
            <a:endParaRPr lang="en-US" sz="1718" dirty="0"/>
          </a:p>
        </p:txBody>
      </p:sp>
      <p:sp>
        <p:nvSpPr>
          <p:cNvPr id="4" name="Text 2"/>
          <p:cNvSpPr/>
          <p:nvPr/>
        </p:nvSpPr>
        <p:spPr>
          <a:xfrm>
            <a:off x="604908" y="2698394"/>
            <a:ext cx="4878678" cy="2857283"/>
          </a:xfrm>
          <a:prstGeom prst="rect">
            <a:avLst/>
          </a:prstGeom>
          <a:noFill/>
          <a:ln/>
        </p:spPr>
        <p:txBody>
          <a:bodyPr wrap="square" lIns="0" tIns="0" rIns="0" bIns="0" rtlCol="0" anchor="t"/>
          <a:lstStyle/>
          <a:p>
            <a:pPr marL="285750" indent="-285750">
              <a:lnSpc>
                <a:spcPts val="2850"/>
              </a:lnSpc>
              <a:buFont typeface="Wingdings" panose="05000000000000000000" pitchFamily="2" charset="2"/>
              <a:buChar char="q"/>
            </a:pPr>
            <a:r>
              <a:rPr lang="en-US" sz="1400" dirty="0">
                <a:solidFill>
                  <a:srgbClr val="3C3939"/>
                </a:solidFill>
                <a:latin typeface="Roboto" pitchFamily="34" charset="0"/>
                <a:ea typeface="Roboto" pitchFamily="34" charset="-122"/>
                <a:cs typeface="Roboto" pitchFamily="34" charset="-120"/>
              </a:rPr>
              <a:t>Preparing text data for analysis by removing unwanted elements like HTML tags, URLs, stop words, and punctuation</a:t>
            </a:r>
            <a:r>
              <a:rPr lang="en-US" sz="1367" dirty="0">
                <a:solidFill>
                  <a:srgbClr val="3C3939"/>
                </a:solidFill>
                <a:latin typeface="Roboto" pitchFamily="34" charset="0"/>
                <a:ea typeface="Roboto" pitchFamily="34" charset="-122"/>
                <a:cs typeface="Roboto" pitchFamily="34" charset="-120"/>
              </a:rPr>
              <a:t>.</a:t>
            </a:r>
          </a:p>
          <a:p>
            <a:pPr marL="285750" indent="-285750">
              <a:lnSpc>
                <a:spcPts val="2850"/>
              </a:lnSpc>
              <a:buFont typeface="Wingdings" panose="05000000000000000000" pitchFamily="2" charset="2"/>
              <a:buChar char="q"/>
            </a:pPr>
            <a:endParaRPr lang="en-US" sz="1367" dirty="0">
              <a:solidFill>
                <a:srgbClr val="3C3939"/>
              </a:solidFill>
              <a:latin typeface="Roboto" pitchFamily="34" charset="0"/>
              <a:ea typeface="Roboto" pitchFamily="34" charset="-122"/>
              <a:cs typeface="Roboto" pitchFamily="34" charset="-120"/>
            </a:endParaRPr>
          </a:p>
          <a:p>
            <a:pPr marL="285750" indent="-285750">
              <a:lnSpc>
                <a:spcPts val="2850"/>
              </a:lnSpc>
              <a:buFont typeface="Wingdings" panose="05000000000000000000" pitchFamily="2" charset="2"/>
              <a:buChar char="q"/>
            </a:pPr>
            <a:r>
              <a:rPr lang="en-US" sz="1367" dirty="0">
                <a:solidFill>
                  <a:srgbClr val="3C3939"/>
                </a:solidFill>
                <a:latin typeface="Roboto" pitchFamily="34" charset="0"/>
                <a:ea typeface="Roboto" pitchFamily="34" charset="-122"/>
                <a:cs typeface="Roboto" pitchFamily="34" charset="-120"/>
              </a:rPr>
              <a:t>Remove any superfluous material, including stop words, special characters, and useless information.</a:t>
            </a:r>
          </a:p>
          <a:p>
            <a:pPr marL="285750" indent="-285750">
              <a:lnSpc>
                <a:spcPts val="2850"/>
              </a:lnSpc>
              <a:buFont typeface="Wingdings" panose="05000000000000000000" pitchFamily="2" charset="2"/>
              <a:buChar char="q"/>
            </a:pPr>
            <a:endParaRPr lang="en-US" sz="1367" dirty="0">
              <a:solidFill>
                <a:srgbClr val="3C3939"/>
              </a:solidFill>
              <a:latin typeface="Roboto" pitchFamily="34" charset="0"/>
              <a:ea typeface="Roboto" pitchFamily="34" charset="-122"/>
              <a:cs typeface="Roboto" pitchFamily="34" charset="-120"/>
            </a:endParaRPr>
          </a:p>
          <a:p>
            <a:pPr marL="285750" indent="-285750">
              <a:lnSpc>
                <a:spcPts val="2850"/>
              </a:lnSpc>
              <a:buFont typeface="Wingdings" panose="05000000000000000000" pitchFamily="2" charset="2"/>
              <a:buChar char="q"/>
            </a:pPr>
            <a:r>
              <a:rPr lang="en-IN" sz="1400" dirty="0"/>
              <a:t>Special characters (*@, #, </a:t>
            </a:r>
            <a:r>
              <a:rPr lang="en-IN" sz="1400" i="1" dirty="0"/>
              <a:t>, etc.</a:t>
            </a:r>
            <a:r>
              <a:rPr lang="en-IN" sz="1400" dirty="0"/>
              <a:t>)</a:t>
            </a:r>
            <a:endParaRPr lang="en-US" sz="1367" dirty="0">
              <a:solidFill>
                <a:srgbClr val="3C3939"/>
              </a:solidFill>
              <a:latin typeface="Roboto" pitchFamily="34" charset="0"/>
              <a:ea typeface="Roboto" pitchFamily="34" charset="-122"/>
              <a:cs typeface="Roboto" pitchFamily="34" charset="-120"/>
            </a:endParaRPr>
          </a:p>
        </p:txBody>
      </p:sp>
      <p:sp>
        <p:nvSpPr>
          <p:cNvPr id="5" name="Text 3"/>
          <p:cNvSpPr/>
          <p:nvPr/>
        </p:nvSpPr>
        <p:spPr>
          <a:xfrm>
            <a:off x="5867400" y="2246776"/>
            <a:ext cx="2215027" cy="276820"/>
          </a:xfrm>
          <a:prstGeom prst="rect">
            <a:avLst/>
          </a:prstGeom>
          <a:noFill/>
          <a:ln/>
        </p:spPr>
        <p:txBody>
          <a:bodyPr wrap="none" lIns="0" tIns="0" rIns="0" bIns="0" rtlCol="0" anchor="t"/>
          <a:lstStyle/>
          <a:p>
            <a:pPr marL="0" indent="0">
              <a:lnSpc>
                <a:spcPts val="2750"/>
              </a:lnSpc>
              <a:buNone/>
            </a:pPr>
            <a:r>
              <a:rPr lang="en-US" sz="1718" dirty="0">
                <a:solidFill>
                  <a:srgbClr val="1B1B27"/>
                </a:solidFill>
                <a:latin typeface="Raleway" pitchFamily="34" charset="0"/>
                <a:ea typeface="Raleway" pitchFamily="34" charset="-122"/>
                <a:cs typeface="Raleway" pitchFamily="34" charset="-120"/>
              </a:rPr>
              <a:t>Tokenization</a:t>
            </a:r>
            <a:endParaRPr lang="en-US" sz="1718" dirty="0"/>
          </a:p>
        </p:txBody>
      </p:sp>
      <p:sp>
        <p:nvSpPr>
          <p:cNvPr id="6" name="Text 4"/>
          <p:cNvSpPr/>
          <p:nvPr/>
        </p:nvSpPr>
        <p:spPr>
          <a:xfrm>
            <a:off x="5867400" y="2698393"/>
            <a:ext cx="4878678" cy="2505432"/>
          </a:xfrm>
          <a:prstGeom prst="rect">
            <a:avLst/>
          </a:prstGeom>
          <a:noFill/>
          <a:ln/>
        </p:spPr>
        <p:txBody>
          <a:bodyPr wrap="square" lIns="0" tIns="0" rIns="0" bIns="0" rtlCol="0" anchor="t"/>
          <a:lstStyle/>
          <a:p>
            <a:pPr marL="285750" indent="-285750">
              <a:lnSpc>
                <a:spcPts val="2850"/>
              </a:lnSpc>
              <a:buFont typeface="Wingdings" panose="05000000000000000000" pitchFamily="2" charset="2"/>
              <a:buChar char="q"/>
            </a:pPr>
            <a:r>
              <a:rPr lang="en-US" sz="1400" dirty="0">
                <a:solidFill>
                  <a:srgbClr val="3C3939"/>
                </a:solidFill>
                <a:latin typeface="Roboto" pitchFamily="34" charset="0"/>
                <a:ea typeface="Roboto" pitchFamily="34" charset="-122"/>
                <a:cs typeface="Roboto" pitchFamily="34" charset="-120"/>
              </a:rPr>
              <a:t>Breaking down text into individual units (tokens) that can be processed by machine learning models.</a:t>
            </a:r>
          </a:p>
          <a:p>
            <a:pPr marL="285750" indent="-285750">
              <a:lnSpc>
                <a:spcPts val="2850"/>
              </a:lnSpc>
              <a:buFont typeface="Wingdings" panose="05000000000000000000" pitchFamily="2" charset="2"/>
              <a:buChar char="q"/>
            </a:pPr>
            <a:endParaRPr lang="en-US" sz="1400" dirty="0">
              <a:solidFill>
                <a:srgbClr val="3C3939"/>
              </a:solidFill>
              <a:latin typeface="Roboto" pitchFamily="34" charset="0"/>
              <a:ea typeface="Roboto" pitchFamily="34" charset="-122"/>
              <a:cs typeface="Roboto" pitchFamily="34" charset="-120"/>
            </a:endParaRPr>
          </a:p>
          <a:p>
            <a:pPr marL="285750" indent="-285750">
              <a:lnSpc>
                <a:spcPts val="2850"/>
              </a:lnSpc>
              <a:buFont typeface="Wingdings" panose="05000000000000000000" pitchFamily="2" charset="2"/>
              <a:buChar char="q"/>
            </a:pPr>
            <a:r>
              <a:rPr lang="en-US" sz="1400" dirty="0"/>
              <a:t>Example: </a:t>
            </a:r>
            <a:r>
              <a:rPr lang="en-US" sz="1400" i="1" dirty="0"/>
              <a:t>“The sky is blue.” → [The, sky, is, blue]</a:t>
            </a:r>
            <a:endParaRPr lang="en-US" sz="1400" dirty="0"/>
          </a:p>
          <a:p>
            <a:pPr marL="0" indent="0">
              <a:lnSpc>
                <a:spcPts val="2850"/>
              </a:lnSpc>
              <a:buNone/>
            </a:pPr>
            <a:endParaRPr lang="en-US" sz="1367"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227</TotalTime>
  <Words>1788</Words>
  <Application>Microsoft Office PowerPoint</Application>
  <PresentationFormat>Custom</PresentationFormat>
  <Paragraphs>194</Paragraphs>
  <Slides>24</Slides>
  <Notes>12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24</vt:i4>
      </vt:variant>
    </vt:vector>
  </HeadingPairs>
  <TitlesOfParts>
    <vt:vector size="37" baseType="lpstr">
      <vt:lpstr>MS UI Gothic</vt:lpstr>
      <vt:lpstr>Arial</vt:lpstr>
      <vt:lpstr>Bodoni MT</vt:lpstr>
      <vt:lpstr>Calibri</vt:lpstr>
      <vt:lpstr>Lato</vt:lpstr>
      <vt:lpstr>Lato Bold</vt:lpstr>
      <vt:lpstr>Raleway</vt:lpstr>
      <vt:lpstr>Roboto</vt:lpstr>
      <vt:lpstr>sohne</vt:lpstr>
      <vt:lpstr>Tahoma</vt:lpstr>
      <vt:lpstr>Wingdings</vt:lpstr>
      <vt:lpstr>Office Theme</vt:lpstr>
      <vt:lpstr>Office Theme</vt:lpstr>
      <vt:lpstr>PowerPoint Presentation</vt:lpstr>
      <vt:lpstr>Text Summarization :</vt:lpstr>
      <vt:lpstr>Abstractive vs. Extractive Summarization :</vt:lpstr>
      <vt:lpstr>PowerPoint Presentation</vt:lpstr>
      <vt:lpstr>Project Pipeline</vt:lpstr>
      <vt:lpstr>PowerPoint Presentation</vt:lpstr>
      <vt:lpstr>BERT and Extractive Summarization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Aditya Mohan Khade</dc:creator>
  <cp:lastModifiedBy>Aditya Khade</cp:lastModifiedBy>
  <cp:revision>4</cp:revision>
  <dcterms:created xsi:type="dcterms:W3CDTF">2024-12-01T14:36:07Z</dcterms:created>
  <dcterms:modified xsi:type="dcterms:W3CDTF">2024-12-01T23:47:20Z</dcterms:modified>
</cp:coreProperties>
</file>